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8"/>
  </p:notesMasterIdLst>
  <p:sldIdLst>
    <p:sldId id="256" r:id="rId2"/>
    <p:sldId id="257" r:id="rId3"/>
    <p:sldId id="262" r:id="rId4"/>
    <p:sldId id="279" r:id="rId5"/>
    <p:sldId id="278" r:id="rId6"/>
    <p:sldId id="277" r:id="rId7"/>
    <p:sldId id="276" r:id="rId8"/>
    <p:sldId id="275" r:id="rId9"/>
    <p:sldId id="274" r:id="rId10"/>
    <p:sldId id="273" r:id="rId11"/>
    <p:sldId id="272" r:id="rId12"/>
    <p:sldId id="270" r:id="rId13"/>
    <p:sldId id="271" r:id="rId14"/>
    <p:sldId id="269" r:id="rId15"/>
    <p:sldId id="268" r:id="rId16"/>
    <p:sldId id="267" r:id="rId17"/>
    <p:sldId id="266" r:id="rId18"/>
    <p:sldId id="265" r:id="rId19"/>
    <p:sldId id="264" r:id="rId20"/>
    <p:sldId id="263" r:id="rId21"/>
    <p:sldId id="261" r:id="rId22"/>
    <p:sldId id="259" r:id="rId23"/>
    <p:sldId id="260" r:id="rId24"/>
    <p:sldId id="258" r:id="rId25"/>
    <p:sldId id="280" r:id="rId26"/>
    <p:sldId id="28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72" y="2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4DF9A2-1865-4046-864B-A225E46CF300}" type="datetimeFigureOut">
              <a:rPr lang="en-US" smtClean="0"/>
              <a:t>2/22/2022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9005A2-B521-4F64-A913-D6D564AF6BE6}" type="slidenum">
              <a:rPr lang="en-US" smtClean="0"/>
              <a:t>‹#›</a:t>
            </a:fld>
            <a:endParaRPr lang="en-US"/>
          </a:p>
        </p:txBody>
      </p:sp>
    </p:spTree>
    <p:extLst>
      <p:ext uri="{BB962C8B-B14F-4D97-AF65-F5344CB8AC3E}">
        <p14:creationId xmlns:p14="http://schemas.microsoft.com/office/powerpoint/2010/main" val="1281751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110E4-E760-47DA-90F5-024AA8D696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405A86-5B71-4B28-A518-33F9FFDDF0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C8B77D-EEB1-472F-8277-B162590F37B3}"/>
              </a:ext>
            </a:extLst>
          </p:cNvPr>
          <p:cNvSpPr>
            <a:spLocks noGrp="1"/>
          </p:cNvSpPr>
          <p:nvPr>
            <p:ph type="dt" sz="half" idx="10"/>
          </p:nvPr>
        </p:nvSpPr>
        <p:spPr/>
        <p:txBody>
          <a:bodyPr/>
          <a:lstStyle/>
          <a:p>
            <a:fld id="{31F587F0-8DE7-4FCD-B90D-5FECAA1A6941}" type="datetimeFigureOut">
              <a:rPr lang="en-US" smtClean="0"/>
              <a:t>2/22/2022</a:t>
            </a:fld>
            <a:endParaRPr lang="en-US"/>
          </a:p>
        </p:txBody>
      </p:sp>
      <p:sp>
        <p:nvSpPr>
          <p:cNvPr id="5" name="Footer Placeholder 4">
            <a:extLst>
              <a:ext uri="{FF2B5EF4-FFF2-40B4-BE49-F238E27FC236}">
                <a16:creationId xmlns:a16="http://schemas.microsoft.com/office/drawing/2014/main" id="{22379129-83CF-48D1-9557-6807DBDBD3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6D55AE-689C-4718-AEA4-F0E926D25053}"/>
              </a:ext>
            </a:extLst>
          </p:cNvPr>
          <p:cNvSpPr>
            <a:spLocks noGrp="1"/>
          </p:cNvSpPr>
          <p:nvPr>
            <p:ph type="sldNum" sz="quarter" idx="12"/>
          </p:nvPr>
        </p:nvSpPr>
        <p:spPr/>
        <p:txBody>
          <a:bodyPr/>
          <a:lstStyle/>
          <a:p>
            <a:fld id="{8891CC42-FE1A-4DA1-81A2-B409EFB65234}" type="slidenum">
              <a:rPr lang="en-US" smtClean="0"/>
              <a:t>‹#›</a:t>
            </a:fld>
            <a:endParaRPr lang="en-US"/>
          </a:p>
        </p:txBody>
      </p:sp>
    </p:spTree>
    <p:extLst>
      <p:ext uri="{BB962C8B-B14F-4D97-AF65-F5344CB8AC3E}">
        <p14:creationId xmlns:p14="http://schemas.microsoft.com/office/powerpoint/2010/main" val="1965460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8FE3-B204-4291-9310-ABB565C9A8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3FD7FB-5551-4132-A2C9-4D2CB1E1EB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993BCD-2FCC-402A-A0FC-4C4FADD58ECF}"/>
              </a:ext>
            </a:extLst>
          </p:cNvPr>
          <p:cNvSpPr>
            <a:spLocks noGrp="1"/>
          </p:cNvSpPr>
          <p:nvPr>
            <p:ph type="dt" sz="half" idx="10"/>
          </p:nvPr>
        </p:nvSpPr>
        <p:spPr/>
        <p:txBody>
          <a:bodyPr/>
          <a:lstStyle/>
          <a:p>
            <a:fld id="{31F587F0-8DE7-4FCD-B90D-5FECAA1A6941}" type="datetimeFigureOut">
              <a:rPr lang="en-US" smtClean="0"/>
              <a:t>2/22/2022</a:t>
            </a:fld>
            <a:endParaRPr lang="en-US"/>
          </a:p>
        </p:txBody>
      </p:sp>
      <p:sp>
        <p:nvSpPr>
          <p:cNvPr id="5" name="Footer Placeholder 4">
            <a:extLst>
              <a:ext uri="{FF2B5EF4-FFF2-40B4-BE49-F238E27FC236}">
                <a16:creationId xmlns:a16="http://schemas.microsoft.com/office/drawing/2014/main" id="{CA1CEE36-6E0F-4945-A866-4A407504F2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CC211E-6C1A-4862-8AAF-164C1B1B9279}"/>
              </a:ext>
            </a:extLst>
          </p:cNvPr>
          <p:cNvSpPr>
            <a:spLocks noGrp="1"/>
          </p:cNvSpPr>
          <p:nvPr>
            <p:ph type="sldNum" sz="quarter" idx="12"/>
          </p:nvPr>
        </p:nvSpPr>
        <p:spPr/>
        <p:txBody>
          <a:bodyPr/>
          <a:lstStyle/>
          <a:p>
            <a:fld id="{8891CC42-FE1A-4DA1-81A2-B409EFB65234}" type="slidenum">
              <a:rPr lang="en-US" smtClean="0"/>
              <a:t>‹#›</a:t>
            </a:fld>
            <a:endParaRPr lang="en-US"/>
          </a:p>
        </p:txBody>
      </p:sp>
    </p:spTree>
    <p:extLst>
      <p:ext uri="{BB962C8B-B14F-4D97-AF65-F5344CB8AC3E}">
        <p14:creationId xmlns:p14="http://schemas.microsoft.com/office/powerpoint/2010/main" val="2834592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778B25-A8C7-4B4C-B154-AFF653D265C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AC0D3F-7219-40A8-BD03-97BA671B79A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087ACF-6EC2-4D0E-B76D-1E9072AD609A}"/>
              </a:ext>
            </a:extLst>
          </p:cNvPr>
          <p:cNvSpPr>
            <a:spLocks noGrp="1"/>
          </p:cNvSpPr>
          <p:nvPr>
            <p:ph type="dt" sz="half" idx="10"/>
          </p:nvPr>
        </p:nvSpPr>
        <p:spPr/>
        <p:txBody>
          <a:bodyPr/>
          <a:lstStyle/>
          <a:p>
            <a:fld id="{31F587F0-8DE7-4FCD-B90D-5FECAA1A6941}" type="datetimeFigureOut">
              <a:rPr lang="en-US" smtClean="0"/>
              <a:t>2/22/2022</a:t>
            </a:fld>
            <a:endParaRPr lang="en-US"/>
          </a:p>
        </p:txBody>
      </p:sp>
      <p:sp>
        <p:nvSpPr>
          <p:cNvPr id="5" name="Footer Placeholder 4">
            <a:extLst>
              <a:ext uri="{FF2B5EF4-FFF2-40B4-BE49-F238E27FC236}">
                <a16:creationId xmlns:a16="http://schemas.microsoft.com/office/drawing/2014/main" id="{F1A4CED6-8334-49F1-A84C-42F234375C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89F1E4-9682-485D-8658-2784A8F9D06C}"/>
              </a:ext>
            </a:extLst>
          </p:cNvPr>
          <p:cNvSpPr>
            <a:spLocks noGrp="1"/>
          </p:cNvSpPr>
          <p:nvPr>
            <p:ph type="sldNum" sz="quarter" idx="12"/>
          </p:nvPr>
        </p:nvSpPr>
        <p:spPr/>
        <p:txBody>
          <a:bodyPr/>
          <a:lstStyle/>
          <a:p>
            <a:fld id="{8891CC42-FE1A-4DA1-81A2-B409EFB65234}" type="slidenum">
              <a:rPr lang="en-US" smtClean="0"/>
              <a:t>‹#›</a:t>
            </a:fld>
            <a:endParaRPr lang="en-US"/>
          </a:p>
        </p:txBody>
      </p:sp>
    </p:spTree>
    <p:extLst>
      <p:ext uri="{BB962C8B-B14F-4D97-AF65-F5344CB8AC3E}">
        <p14:creationId xmlns:p14="http://schemas.microsoft.com/office/powerpoint/2010/main" val="1263811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184E8-8907-4DDE-BC29-0931BAACA1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3764C2-7B03-479C-9A96-74A06A31FE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87BF69-F0F9-42CE-8C8E-25809450E9B1}"/>
              </a:ext>
            </a:extLst>
          </p:cNvPr>
          <p:cNvSpPr>
            <a:spLocks noGrp="1"/>
          </p:cNvSpPr>
          <p:nvPr>
            <p:ph type="dt" sz="half" idx="10"/>
          </p:nvPr>
        </p:nvSpPr>
        <p:spPr/>
        <p:txBody>
          <a:bodyPr/>
          <a:lstStyle/>
          <a:p>
            <a:fld id="{31F587F0-8DE7-4FCD-B90D-5FECAA1A6941}" type="datetimeFigureOut">
              <a:rPr lang="en-US" smtClean="0"/>
              <a:t>2/22/2022</a:t>
            </a:fld>
            <a:endParaRPr lang="en-US"/>
          </a:p>
        </p:txBody>
      </p:sp>
      <p:sp>
        <p:nvSpPr>
          <p:cNvPr id="5" name="Footer Placeholder 4">
            <a:extLst>
              <a:ext uri="{FF2B5EF4-FFF2-40B4-BE49-F238E27FC236}">
                <a16:creationId xmlns:a16="http://schemas.microsoft.com/office/drawing/2014/main" id="{7A778060-C018-4D72-A840-98E7B5C104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832E7F-21CB-402A-A42F-90850C1C70EF}"/>
              </a:ext>
            </a:extLst>
          </p:cNvPr>
          <p:cNvSpPr>
            <a:spLocks noGrp="1"/>
          </p:cNvSpPr>
          <p:nvPr>
            <p:ph type="sldNum" sz="quarter" idx="12"/>
          </p:nvPr>
        </p:nvSpPr>
        <p:spPr/>
        <p:txBody>
          <a:bodyPr/>
          <a:lstStyle/>
          <a:p>
            <a:fld id="{8891CC42-FE1A-4DA1-81A2-B409EFB65234}" type="slidenum">
              <a:rPr lang="en-US" smtClean="0"/>
              <a:t>‹#›</a:t>
            </a:fld>
            <a:endParaRPr lang="en-US"/>
          </a:p>
        </p:txBody>
      </p:sp>
    </p:spTree>
    <p:extLst>
      <p:ext uri="{BB962C8B-B14F-4D97-AF65-F5344CB8AC3E}">
        <p14:creationId xmlns:p14="http://schemas.microsoft.com/office/powerpoint/2010/main" val="3026738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9BE43-6246-42F4-BABB-84E9DA85EC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437A803-033F-4575-8BB5-B91D94C035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967518-DA86-4D05-B453-A4196C3659B8}"/>
              </a:ext>
            </a:extLst>
          </p:cNvPr>
          <p:cNvSpPr>
            <a:spLocks noGrp="1"/>
          </p:cNvSpPr>
          <p:nvPr>
            <p:ph type="dt" sz="half" idx="10"/>
          </p:nvPr>
        </p:nvSpPr>
        <p:spPr/>
        <p:txBody>
          <a:bodyPr/>
          <a:lstStyle/>
          <a:p>
            <a:fld id="{31F587F0-8DE7-4FCD-B90D-5FECAA1A6941}" type="datetimeFigureOut">
              <a:rPr lang="en-US" smtClean="0"/>
              <a:t>2/22/2022</a:t>
            </a:fld>
            <a:endParaRPr lang="en-US"/>
          </a:p>
        </p:txBody>
      </p:sp>
      <p:sp>
        <p:nvSpPr>
          <p:cNvPr id="5" name="Footer Placeholder 4">
            <a:extLst>
              <a:ext uri="{FF2B5EF4-FFF2-40B4-BE49-F238E27FC236}">
                <a16:creationId xmlns:a16="http://schemas.microsoft.com/office/drawing/2014/main" id="{798E377D-A482-449C-B856-200DA07669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39F577-3F9C-41F2-82DD-7BBDA5527FD9}"/>
              </a:ext>
            </a:extLst>
          </p:cNvPr>
          <p:cNvSpPr>
            <a:spLocks noGrp="1"/>
          </p:cNvSpPr>
          <p:nvPr>
            <p:ph type="sldNum" sz="quarter" idx="12"/>
          </p:nvPr>
        </p:nvSpPr>
        <p:spPr/>
        <p:txBody>
          <a:bodyPr/>
          <a:lstStyle/>
          <a:p>
            <a:fld id="{8891CC42-FE1A-4DA1-81A2-B409EFB65234}" type="slidenum">
              <a:rPr lang="en-US" smtClean="0"/>
              <a:t>‹#›</a:t>
            </a:fld>
            <a:endParaRPr lang="en-US"/>
          </a:p>
        </p:txBody>
      </p:sp>
    </p:spTree>
    <p:extLst>
      <p:ext uri="{BB962C8B-B14F-4D97-AF65-F5344CB8AC3E}">
        <p14:creationId xmlns:p14="http://schemas.microsoft.com/office/powerpoint/2010/main" val="229706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0644A-31A8-4D0B-A3E7-B5D0AC8225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303594-F084-4C53-8582-8C38427F1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3B350C-173C-42D7-89B7-798BA1E4FE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865329A-6A22-45F7-9815-EE1B2D555CD7}"/>
              </a:ext>
            </a:extLst>
          </p:cNvPr>
          <p:cNvSpPr>
            <a:spLocks noGrp="1"/>
          </p:cNvSpPr>
          <p:nvPr>
            <p:ph type="dt" sz="half" idx="10"/>
          </p:nvPr>
        </p:nvSpPr>
        <p:spPr/>
        <p:txBody>
          <a:bodyPr/>
          <a:lstStyle/>
          <a:p>
            <a:fld id="{31F587F0-8DE7-4FCD-B90D-5FECAA1A6941}" type="datetimeFigureOut">
              <a:rPr lang="en-US" smtClean="0"/>
              <a:t>2/22/2022</a:t>
            </a:fld>
            <a:endParaRPr lang="en-US"/>
          </a:p>
        </p:txBody>
      </p:sp>
      <p:sp>
        <p:nvSpPr>
          <p:cNvPr id="6" name="Footer Placeholder 5">
            <a:extLst>
              <a:ext uri="{FF2B5EF4-FFF2-40B4-BE49-F238E27FC236}">
                <a16:creationId xmlns:a16="http://schemas.microsoft.com/office/drawing/2014/main" id="{2038A6E6-68B9-4B2D-8D72-7140248DFE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38FB30-6953-4CAF-A02F-B3F5E61F263C}"/>
              </a:ext>
            </a:extLst>
          </p:cNvPr>
          <p:cNvSpPr>
            <a:spLocks noGrp="1"/>
          </p:cNvSpPr>
          <p:nvPr>
            <p:ph type="sldNum" sz="quarter" idx="12"/>
          </p:nvPr>
        </p:nvSpPr>
        <p:spPr/>
        <p:txBody>
          <a:bodyPr/>
          <a:lstStyle/>
          <a:p>
            <a:fld id="{8891CC42-FE1A-4DA1-81A2-B409EFB65234}" type="slidenum">
              <a:rPr lang="en-US" smtClean="0"/>
              <a:t>‹#›</a:t>
            </a:fld>
            <a:endParaRPr lang="en-US"/>
          </a:p>
        </p:txBody>
      </p:sp>
    </p:spTree>
    <p:extLst>
      <p:ext uri="{BB962C8B-B14F-4D97-AF65-F5344CB8AC3E}">
        <p14:creationId xmlns:p14="http://schemas.microsoft.com/office/powerpoint/2010/main" val="2392330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994E-90B5-4EA1-8C9E-81C6ADF5A5E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BCDAEF-7D17-458F-B829-E1E2AEFE75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510360-6CA4-4A11-8F5C-92509A1A82F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CE1A63-E6D5-4856-B878-1733B477FD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9F6AF8F-7FE5-40FB-A7A8-932FE3F6DE0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3F346BA-5609-4E12-8D7D-9884BE1BFD5E}"/>
              </a:ext>
            </a:extLst>
          </p:cNvPr>
          <p:cNvSpPr>
            <a:spLocks noGrp="1"/>
          </p:cNvSpPr>
          <p:nvPr>
            <p:ph type="dt" sz="half" idx="10"/>
          </p:nvPr>
        </p:nvSpPr>
        <p:spPr/>
        <p:txBody>
          <a:bodyPr/>
          <a:lstStyle/>
          <a:p>
            <a:fld id="{31F587F0-8DE7-4FCD-B90D-5FECAA1A6941}" type="datetimeFigureOut">
              <a:rPr lang="en-US" smtClean="0"/>
              <a:t>2/22/2022</a:t>
            </a:fld>
            <a:endParaRPr lang="en-US"/>
          </a:p>
        </p:txBody>
      </p:sp>
      <p:sp>
        <p:nvSpPr>
          <p:cNvPr id="8" name="Footer Placeholder 7">
            <a:extLst>
              <a:ext uri="{FF2B5EF4-FFF2-40B4-BE49-F238E27FC236}">
                <a16:creationId xmlns:a16="http://schemas.microsoft.com/office/drawing/2014/main" id="{ED562CD3-0391-488A-B320-264569996A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6797FCB-1D73-4435-A038-32320161D30F}"/>
              </a:ext>
            </a:extLst>
          </p:cNvPr>
          <p:cNvSpPr>
            <a:spLocks noGrp="1"/>
          </p:cNvSpPr>
          <p:nvPr>
            <p:ph type="sldNum" sz="quarter" idx="12"/>
          </p:nvPr>
        </p:nvSpPr>
        <p:spPr/>
        <p:txBody>
          <a:bodyPr/>
          <a:lstStyle/>
          <a:p>
            <a:fld id="{8891CC42-FE1A-4DA1-81A2-B409EFB65234}" type="slidenum">
              <a:rPr lang="en-US" smtClean="0"/>
              <a:t>‹#›</a:t>
            </a:fld>
            <a:endParaRPr lang="en-US"/>
          </a:p>
        </p:txBody>
      </p:sp>
    </p:spTree>
    <p:extLst>
      <p:ext uri="{BB962C8B-B14F-4D97-AF65-F5344CB8AC3E}">
        <p14:creationId xmlns:p14="http://schemas.microsoft.com/office/powerpoint/2010/main" val="3663365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35810-33E9-4551-8748-D24378737D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5000F4-7055-4046-BC22-EF5360EF1054}"/>
              </a:ext>
            </a:extLst>
          </p:cNvPr>
          <p:cNvSpPr>
            <a:spLocks noGrp="1"/>
          </p:cNvSpPr>
          <p:nvPr>
            <p:ph type="dt" sz="half" idx="10"/>
          </p:nvPr>
        </p:nvSpPr>
        <p:spPr/>
        <p:txBody>
          <a:bodyPr/>
          <a:lstStyle/>
          <a:p>
            <a:fld id="{31F587F0-8DE7-4FCD-B90D-5FECAA1A6941}" type="datetimeFigureOut">
              <a:rPr lang="en-US" smtClean="0"/>
              <a:t>2/22/2022</a:t>
            </a:fld>
            <a:endParaRPr lang="en-US"/>
          </a:p>
        </p:txBody>
      </p:sp>
      <p:sp>
        <p:nvSpPr>
          <p:cNvPr id="4" name="Footer Placeholder 3">
            <a:extLst>
              <a:ext uri="{FF2B5EF4-FFF2-40B4-BE49-F238E27FC236}">
                <a16:creationId xmlns:a16="http://schemas.microsoft.com/office/drawing/2014/main" id="{66343E3A-87F1-4478-AB38-CAF048D443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4D9855-7531-45E6-83CD-54038D627CE7}"/>
              </a:ext>
            </a:extLst>
          </p:cNvPr>
          <p:cNvSpPr>
            <a:spLocks noGrp="1"/>
          </p:cNvSpPr>
          <p:nvPr>
            <p:ph type="sldNum" sz="quarter" idx="12"/>
          </p:nvPr>
        </p:nvSpPr>
        <p:spPr/>
        <p:txBody>
          <a:bodyPr/>
          <a:lstStyle/>
          <a:p>
            <a:fld id="{8891CC42-FE1A-4DA1-81A2-B409EFB65234}" type="slidenum">
              <a:rPr lang="en-US" smtClean="0"/>
              <a:t>‹#›</a:t>
            </a:fld>
            <a:endParaRPr lang="en-US"/>
          </a:p>
        </p:txBody>
      </p:sp>
    </p:spTree>
    <p:extLst>
      <p:ext uri="{BB962C8B-B14F-4D97-AF65-F5344CB8AC3E}">
        <p14:creationId xmlns:p14="http://schemas.microsoft.com/office/powerpoint/2010/main" val="3811551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E36B18-1131-4299-AA46-FEFFA8059AAD}"/>
              </a:ext>
            </a:extLst>
          </p:cNvPr>
          <p:cNvSpPr>
            <a:spLocks noGrp="1"/>
          </p:cNvSpPr>
          <p:nvPr>
            <p:ph type="dt" sz="half" idx="10"/>
          </p:nvPr>
        </p:nvSpPr>
        <p:spPr/>
        <p:txBody>
          <a:bodyPr/>
          <a:lstStyle/>
          <a:p>
            <a:fld id="{31F587F0-8DE7-4FCD-B90D-5FECAA1A6941}" type="datetimeFigureOut">
              <a:rPr lang="en-US" smtClean="0"/>
              <a:t>2/22/2022</a:t>
            </a:fld>
            <a:endParaRPr lang="en-US"/>
          </a:p>
        </p:txBody>
      </p:sp>
      <p:sp>
        <p:nvSpPr>
          <p:cNvPr id="3" name="Footer Placeholder 2">
            <a:extLst>
              <a:ext uri="{FF2B5EF4-FFF2-40B4-BE49-F238E27FC236}">
                <a16:creationId xmlns:a16="http://schemas.microsoft.com/office/drawing/2014/main" id="{4629E62B-5700-4B5A-83A0-9A355328F8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A06E66-554B-4CEC-87BC-F7742522B44A}"/>
              </a:ext>
            </a:extLst>
          </p:cNvPr>
          <p:cNvSpPr>
            <a:spLocks noGrp="1"/>
          </p:cNvSpPr>
          <p:nvPr>
            <p:ph type="sldNum" sz="quarter" idx="12"/>
          </p:nvPr>
        </p:nvSpPr>
        <p:spPr/>
        <p:txBody>
          <a:bodyPr/>
          <a:lstStyle/>
          <a:p>
            <a:fld id="{8891CC42-FE1A-4DA1-81A2-B409EFB65234}" type="slidenum">
              <a:rPr lang="en-US" smtClean="0"/>
              <a:t>‹#›</a:t>
            </a:fld>
            <a:endParaRPr lang="en-US"/>
          </a:p>
        </p:txBody>
      </p:sp>
    </p:spTree>
    <p:extLst>
      <p:ext uri="{BB962C8B-B14F-4D97-AF65-F5344CB8AC3E}">
        <p14:creationId xmlns:p14="http://schemas.microsoft.com/office/powerpoint/2010/main" val="852110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45E60-F8D8-4A91-A37A-CA7FDAF18E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F9E1A6C-8C2E-4A62-B54B-1F76BC8DB3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1A8AA1-F109-4031-9F73-40BBA5E280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F2C53E-7B62-4841-AF68-1B105A40C052}"/>
              </a:ext>
            </a:extLst>
          </p:cNvPr>
          <p:cNvSpPr>
            <a:spLocks noGrp="1"/>
          </p:cNvSpPr>
          <p:nvPr>
            <p:ph type="dt" sz="half" idx="10"/>
          </p:nvPr>
        </p:nvSpPr>
        <p:spPr/>
        <p:txBody>
          <a:bodyPr/>
          <a:lstStyle/>
          <a:p>
            <a:fld id="{31F587F0-8DE7-4FCD-B90D-5FECAA1A6941}" type="datetimeFigureOut">
              <a:rPr lang="en-US" smtClean="0"/>
              <a:t>2/22/2022</a:t>
            </a:fld>
            <a:endParaRPr lang="en-US"/>
          </a:p>
        </p:txBody>
      </p:sp>
      <p:sp>
        <p:nvSpPr>
          <p:cNvPr id="6" name="Footer Placeholder 5">
            <a:extLst>
              <a:ext uri="{FF2B5EF4-FFF2-40B4-BE49-F238E27FC236}">
                <a16:creationId xmlns:a16="http://schemas.microsoft.com/office/drawing/2014/main" id="{3210698C-71A4-4352-AE6F-9060786B3F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A7FF8B-C46E-46FD-BBED-88CBBED2198B}"/>
              </a:ext>
            </a:extLst>
          </p:cNvPr>
          <p:cNvSpPr>
            <a:spLocks noGrp="1"/>
          </p:cNvSpPr>
          <p:nvPr>
            <p:ph type="sldNum" sz="quarter" idx="12"/>
          </p:nvPr>
        </p:nvSpPr>
        <p:spPr/>
        <p:txBody>
          <a:bodyPr/>
          <a:lstStyle/>
          <a:p>
            <a:fld id="{8891CC42-FE1A-4DA1-81A2-B409EFB65234}" type="slidenum">
              <a:rPr lang="en-US" smtClean="0"/>
              <a:t>‹#›</a:t>
            </a:fld>
            <a:endParaRPr lang="en-US"/>
          </a:p>
        </p:txBody>
      </p:sp>
    </p:spTree>
    <p:extLst>
      <p:ext uri="{BB962C8B-B14F-4D97-AF65-F5344CB8AC3E}">
        <p14:creationId xmlns:p14="http://schemas.microsoft.com/office/powerpoint/2010/main" val="4274914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D9109-06B7-4FCB-BA1B-B36340142C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9F5C91-21DD-4EEE-A541-2ABD9EDF1E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7B5480-9C86-4386-A1FA-BFCE7B3A21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C77E8B-8B1D-4056-A7ED-C199F2D6F3A0}"/>
              </a:ext>
            </a:extLst>
          </p:cNvPr>
          <p:cNvSpPr>
            <a:spLocks noGrp="1"/>
          </p:cNvSpPr>
          <p:nvPr>
            <p:ph type="dt" sz="half" idx="10"/>
          </p:nvPr>
        </p:nvSpPr>
        <p:spPr/>
        <p:txBody>
          <a:bodyPr/>
          <a:lstStyle/>
          <a:p>
            <a:fld id="{31F587F0-8DE7-4FCD-B90D-5FECAA1A6941}" type="datetimeFigureOut">
              <a:rPr lang="en-US" smtClean="0"/>
              <a:t>2/22/2022</a:t>
            </a:fld>
            <a:endParaRPr lang="en-US"/>
          </a:p>
        </p:txBody>
      </p:sp>
      <p:sp>
        <p:nvSpPr>
          <p:cNvPr id="6" name="Footer Placeholder 5">
            <a:extLst>
              <a:ext uri="{FF2B5EF4-FFF2-40B4-BE49-F238E27FC236}">
                <a16:creationId xmlns:a16="http://schemas.microsoft.com/office/drawing/2014/main" id="{DE381777-98CA-48D4-9368-8A42B355B3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E3EED3-6F9E-483A-A383-D30BCAC9F65A}"/>
              </a:ext>
            </a:extLst>
          </p:cNvPr>
          <p:cNvSpPr>
            <a:spLocks noGrp="1"/>
          </p:cNvSpPr>
          <p:nvPr>
            <p:ph type="sldNum" sz="quarter" idx="12"/>
          </p:nvPr>
        </p:nvSpPr>
        <p:spPr/>
        <p:txBody>
          <a:bodyPr/>
          <a:lstStyle/>
          <a:p>
            <a:fld id="{8891CC42-FE1A-4DA1-81A2-B409EFB65234}" type="slidenum">
              <a:rPr lang="en-US" smtClean="0"/>
              <a:t>‹#›</a:t>
            </a:fld>
            <a:endParaRPr lang="en-US"/>
          </a:p>
        </p:txBody>
      </p:sp>
    </p:spTree>
    <p:extLst>
      <p:ext uri="{BB962C8B-B14F-4D97-AF65-F5344CB8AC3E}">
        <p14:creationId xmlns:p14="http://schemas.microsoft.com/office/powerpoint/2010/main" val="3036075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E9ED6A-C08F-4EA5-B9C1-E2F0AECEE9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8B7840-31E9-40E1-A271-EB67EF1A98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0CD053-42B4-40EA-8937-0466F974FF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F587F0-8DE7-4FCD-B90D-5FECAA1A6941}" type="datetimeFigureOut">
              <a:rPr lang="en-US" smtClean="0"/>
              <a:t>2/22/2022</a:t>
            </a:fld>
            <a:endParaRPr lang="en-US"/>
          </a:p>
        </p:txBody>
      </p:sp>
      <p:sp>
        <p:nvSpPr>
          <p:cNvPr id="5" name="Footer Placeholder 4">
            <a:extLst>
              <a:ext uri="{FF2B5EF4-FFF2-40B4-BE49-F238E27FC236}">
                <a16:creationId xmlns:a16="http://schemas.microsoft.com/office/drawing/2014/main" id="{99F312E1-D5AE-4364-8921-9D29AE456A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9589EE-9B68-4765-99E2-7766F47E54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91CC42-FE1A-4DA1-81A2-B409EFB65234}" type="slidenum">
              <a:rPr lang="en-US" smtClean="0"/>
              <a:t>‹#›</a:t>
            </a:fld>
            <a:endParaRPr lang="en-US"/>
          </a:p>
        </p:txBody>
      </p:sp>
    </p:spTree>
    <p:extLst>
      <p:ext uri="{BB962C8B-B14F-4D97-AF65-F5344CB8AC3E}">
        <p14:creationId xmlns:p14="http://schemas.microsoft.com/office/powerpoint/2010/main" val="11790707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github.com/LucianPopaLVP/Project-4---Unsupervised-Machine-Learning"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kaggle.com/rashikrahmanpritom/heart-attack-analysis-prediction-dataset"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1391C09-D7BB-486B-ADCE-DEB0CA0208EA}"/>
              </a:ext>
            </a:extLst>
          </p:cNvPr>
          <p:cNvSpPr>
            <a:spLocks noGrp="1"/>
          </p:cNvSpPr>
          <p:nvPr>
            <p:ph type="subTitle" idx="1"/>
          </p:nvPr>
        </p:nvSpPr>
        <p:spPr>
          <a:xfrm>
            <a:off x="655782" y="3740584"/>
            <a:ext cx="3358869" cy="1655762"/>
          </a:xfrm>
        </p:spPr>
        <p:txBody>
          <a:bodyPr>
            <a:normAutofit/>
          </a:bodyPr>
          <a:lstStyle/>
          <a:p>
            <a:r>
              <a:rPr lang="en-US" sz="4400" i="1" dirty="0">
                <a:solidFill>
                  <a:schemeClr val="bg1"/>
                </a:solidFill>
              </a:rPr>
              <a:t>Lucian Popa</a:t>
            </a:r>
          </a:p>
          <a:p>
            <a:r>
              <a:rPr lang="en-US" sz="1600" dirty="0">
                <a:solidFill>
                  <a:schemeClr val="bg1"/>
                </a:solidFill>
              </a:rPr>
              <a:t>February  21</a:t>
            </a:r>
            <a:r>
              <a:rPr lang="en-US" sz="1600" baseline="30000" dirty="0">
                <a:solidFill>
                  <a:schemeClr val="bg1"/>
                </a:solidFill>
              </a:rPr>
              <a:t>st</a:t>
            </a:r>
            <a:r>
              <a:rPr lang="en-US" sz="1600" dirty="0">
                <a:solidFill>
                  <a:schemeClr val="bg1"/>
                </a:solidFill>
              </a:rPr>
              <a:t> 2022</a:t>
            </a:r>
          </a:p>
        </p:txBody>
      </p:sp>
      <p:sp>
        <p:nvSpPr>
          <p:cNvPr id="4" name="TextBox 3">
            <a:extLst>
              <a:ext uri="{FF2B5EF4-FFF2-40B4-BE49-F238E27FC236}">
                <a16:creationId xmlns:a16="http://schemas.microsoft.com/office/drawing/2014/main" id="{7425D824-62EB-4A28-A406-6930AF906B8C}"/>
              </a:ext>
            </a:extLst>
          </p:cNvPr>
          <p:cNvSpPr txBox="1"/>
          <p:nvPr/>
        </p:nvSpPr>
        <p:spPr>
          <a:xfrm>
            <a:off x="583474" y="1558834"/>
            <a:ext cx="5329646" cy="584775"/>
          </a:xfrm>
          <a:prstGeom prst="rect">
            <a:avLst/>
          </a:prstGeom>
          <a:noFill/>
        </p:spPr>
        <p:txBody>
          <a:bodyPr wrap="square" rtlCol="0">
            <a:spAutoFit/>
          </a:bodyPr>
          <a:lstStyle/>
          <a:p>
            <a:r>
              <a:rPr lang="en-US" sz="3200" dirty="0">
                <a:solidFill>
                  <a:schemeClr val="bg1"/>
                </a:solidFill>
              </a:rPr>
              <a:t>IBM Unsupervised Learning</a:t>
            </a:r>
          </a:p>
        </p:txBody>
      </p:sp>
    </p:spTree>
    <p:extLst>
      <p:ext uri="{BB962C8B-B14F-4D97-AF65-F5344CB8AC3E}">
        <p14:creationId xmlns:p14="http://schemas.microsoft.com/office/powerpoint/2010/main" val="452549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C2D46-74AB-447F-BB26-C42F1D3E7888}"/>
              </a:ext>
            </a:extLst>
          </p:cNvPr>
          <p:cNvSpPr>
            <a:spLocks noGrp="1"/>
          </p:cNvSpPr>
          <p:nvPr>
            <p:ph type="title"/>
          </p:nvPr>
        </p:nvSpPr>
        <p:spPr>
          <a:xfrm>
            <a:off x="136236" y="88034"/>
            <a:ext cx="11861799" cy="595457"/>
          </a:xfrm>
        </p:spPr>
        <p:txBody>
          <a:bodyPr>
            <a:normAutofit fontScale="90000"/>
          </a:bodyPr>
          <a:lstStyle/>
          <a:p>
            <a:r>
              <a:rPr lang="en-US" i="1" dirty="0">
                <a:solidFill>
                  <a:srgbClr val="C00000"/>
                </a:solidFill>
              </a:rPr>
              <a:t>EDA and insights	</a:t>
            </a:r>
            <a:endParaRPr lang="en-US" dirty="0"/>
          </a:p>
        </p:txBody>
      </p:sp>
      <p:sp>
        <p:nvSpPr>
          <p:cNvPr id="3" name="Content Placeholder 2">
            <a:extLst>
              <a:ext uri="{FF2B5EF4-FFF2-40B4-BE49-F238E27FC236}">
                <a16:creationId xmlns:a16="http://schemas.microsoft.com/office/drawing/2014/main" id="{04749E9A-93AA-4EA3-A633-091280C3225E}"/>
              </a:ext>
            </a:extLst>
          </p:cNvPr>
          <p:cNvSpPr>
            <a:spLocks noGrp="1"/>
          </p:cNvSpPr>
          <p:nvPr>
            <p:ph idx="1"/>
          </p:nvPr>
        </p:nvSpPr>
        <p:spPr>
          <a:xfrm>
            <a:off x="136236" y="683491"/>
            <a:ext cx="11861798" cy="5957454"/>
          </a:xfrm>
        </p:spPr>
        <p:txBody>
          <a:bodyPr/>
          <a:lstStyle/>
          <a:p>
            <a:r>
              <a:rPr lang="en-US" dirty="0"/>
              <a:t>Percentages of diagnosed by sex</a:t>
            </a:r>
          </a:p>
          <a:p>
            <a:pPr marL="0" indent="0">
              <a:buNone/>
            </a:pPr>
            <a:endParaRPr lang="en-US" dirty="0"/>
          </a:p>
        </p:txBody>
      </p:sp>
      <p:sp>
        <p:nvSpPr>
          <p:cNvPr id="4" name="Slide Number Placeholder 3">
            <a:extLst>
              <a:ext uri="{FF2B5EF4-FFF2-40B4-BE49-F238E27FC236}">
                <a16:creationId xmlns:a16="http://schemas.microsoft.com/office/drawing/2014/main" id="{8FF671E8-D201-4244-AB9A-1058A42875FA}"/>
              </a:ext>
            </a:extLst>
          </p:cNvPr>
          <p:cNvSpPr>
            <a:spLocks noGrp="1"/>
          </p:cNvSpPr>
          <p:nvPr>
            <p:ph type="sldNum" sz="quarter" idx="12"/>
          </p:nvPr>
        </p:nvSpPr>
        <p:spPr/>
        <p:txBody>
          <a:bodyPr/>
          <a:lstStyle/>
          <a:p>
            <a:fld id="{8891CC42-FE1A-4DA1-81A2-B409EFB65234}" type="slidenum">
              <a:rPr lang="en-US" smtClean="0"/>
              <a:t>10</a:t>
            </a:fld>
            <a:endParaRPr lang="en-US"/>
          </a:p>
        </p:txBody>
      </p:sp>
      <p:pic>
        <p:nvPicPr>
          <p:cNvPr id="6" name="Picture 5">
            <a:extLst>
              <a:ext uri="{FF2B5EF4-FFF2-40B4-BE49-F238E27FC236}">
                <a16:creationId xmlns:a16="http://schemas.microsoft.com/office/drawing/2014/main" id="{9928D915-EDFF-4B4B-8F4C-DB489A814A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2565" y="1530609"/>
            <a:ext cx="7111576" cy="3978623"/>
          </a:xfrm>
          <a:prstGeom prst="rect">
            <a:avLst/>
          </a:prstGeom>
        </p:spPr>
      </p:pic>
      <p:sp>
        <p:nvSpPr>
          <p:cNvPr id="7" name="TextBox 6">
            <a:extLst>
              <a:ext uri="{FF2B5EF4-FFF2-40B4-BE49-F238E27FC236}">
                <a16:creationId xmlns:a16="http://schemas.microsoft.com/office/drawing/2014/main" id="{6E4D9864-936B-4A04-8B58-BD6958270377}"/>
              </a:ext>
            </a:extLst>
          </p:cNvPr>
          <p:cNvSpPr txBox="1"/>
          <p:nvPr/>
        </p:nvSpPr>
        <p:spPr>
          <a:xfrm>
            <a:off x="350982" y="2967335"/>
            <a:ext cx="3666836" cy="923330"/>
          </a:xfrm>
          <a:prstGeom prst="rect">
            <a:avLst/>
          </a:prstGeom>
          <a:noFill/>
        </p:spPr>
        <p:txBody>
          <a:bodyPr wrap="square" rtlCol="0">
            <a:spAutoFit/>
          </a:bodyPr>
          <a:lstStyle/>
          <a:p>
            <a:r>
              <a:rPr lang="en-US" dirty="0"/>
              <a:t>The percentage of male diagnosed with heart disease is higher, 30.7% are male and 23.8% are female.</a:t>
            </a:r>
          </a:p>
        </p:txBody>
      </p:sp>
    </p:spTree>
    <p:extLst>
      <p:ext uri="{BB962C8B-B14F-4D97-AF65-F5344CB8AC3E}">
        <p14:creationId xmlns:p14="http://schemas.microsoft.com/office/powerpoint/2010/main" val="3522503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C2D46-74AB-447F-BB26-C42F1D3E7888}"/>
              </a:ext>
            </a:extLst>
          </p:cNvPr>
          <p:cNvSpPr>
            <a:spLocks noGrp="1"/>
          </p:cNvSpPr>
          <p:nvPr>
            <p:ph type="title"/>
          </p:nvPr>
        </p:nvSpPr>
        <p:spPr>
          <a:xfrm>
            <a:off x="136236" y="88034"/>
            <a:ext cx="11861799" cy="595457"/>
          </a:xfrm>
        </p:spPr>
        <p:txBody>
          <a:bodyPr>
            <a:normAutofit fontScale="90000"/>
          </a:bodyPr>
          <a:lstStyle/>
          <a:p>
            <a:r>
              <a:rPr lang="en-US" i="1" dirty="0">
                <a:solidFill>
                  <a:srgbClr val="C00000"/>
                </a:solidFill>
              </a:rPr>
              <a:t>EDA and insights	</a:t>
            </a:r>
            <a:endParaRPr lang="en-US" dirty="0"/>
          </a:p>
        </p:txBody>
      </p:sp>
      <p:sp>
        <p:nvSpPr>
          <p:cNvPr id="3" name="Content Placeholder 2">
            <a:extLst>
              <a:ext uri="{FF2B5EF4-FFF2-40B4-BE49-F238E27FC236}">
                <a16:creationId xmlns:a16="http://schemas.microsoft.com/office/drawing/2014/main" id="{04749E9A-93AA-4EA3-A633-091280C3225E}"/>
              </a:ext>
            </a:extLst>
          </p:cNvPr>
          <p:cNvSpPr>
            <a:spLocks noGrp="1"/>
          </p:cNvSpPr>
          <p:nvPr>
            <p:ph idx="1"/>
          </p:nvPr>
        </p:nvSpPr>
        <p:spPr>
          <a:xfrm>
            <a:off x="136236" y="683491"/>
            <a:ext cx="11861798" cy="5957454"/>
          </a:xfrm>
        </p:spPr>
        <p:txBody>
          <a:bodyPr>
            <a:normAutofit/>
          </a:bodyPr>
          <a:lstStyle/>
          <a:p>
            <a:r>
              <a:rPr lang="en-US" sz="2000" dirty="0">
                <a:latin typeface="+mj-lt"/>
              </a:rPr>
              <a:t>Distribution by age of diagnosed people</a:t>
            </a:r>
          </a:p>
          <a:p>
            <a:endParaRPr lang="en-US" sz="2000" dirty="0">
              <a:latin typeface="+mj-lt"/>
            </a:endParaRPr>
          </a:p>
          <a:p>
            <a:pPr marL="0" indent="0">
              <a:buNone/>
            </a:pPr>
            <a:endParaRPr lang="en-US" sz="2000" dirty="0">
              <a:latin typeface="+mj-lt"/>
            </a:endParaRPr>
          </a:p>
        </p:txBody>
      </p:sp>
      <p:sp>
        <p:nvSpPr>
          <p:cNvPr id="4" name="Slide Number Placeholder 3">
            <a:extLst>
              <a:ext uri="{FF2B5EF4-FFF2-40B4-BE49-F238E27FC236}">
                <a16:creationId xmlns:a16="http://schemas.microsoft.com/office/drawing/2014/main" id="{8FF671E8-D201-4244-AB9A-1058A42875FA}"/>
              </a:ext>
            </a:extLst>
          </p:cNvPr>
          <p:cNvSpPr>
            <a:spLocks noGrp="1"/>
          </p:cNvSpPr>
          <p:nvPr>
            <p:ph type="sldNum" sz="quarter" idx="12"/>
          </p:nvPr>
        </p:nvSpPr>
        <p:spPr/>
        <p:txBody>
          <a:bodyPr/>
          <a:lstStyle/>
          <a:p>
            <a:fld id="{8891CC42-FE1A-4DA1-81A2-B409EFB65234}" type="slidenum">
              <a:rPr lang="en-US" smtClean="0"/>
              <a:t>11</a:t>
            </a:fld>
            <a:endParaRPr lang="en-US"/>
          </a:p>
        </p:txBody>
      </p:sp>
      <p:pic>
        <p:nvPicPr>
          <p:cNvPr id="6" name="Picture 5">
            <a:extLst>
              <a:ext uri="{FF2B5EF4-FFF2-40B4-BE49-F238E27FC236}">
                <a16:creationId xmlns:a16="http://schemas.microsoft.com/office/drawing/2014/main" id="{EAD55839-1AC1-4990-836E-41B21CAC92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1729" y="1209003"/>
            <a:ext cx="6849616" cy="4715835"/>
          </a:xfrm>
          <a:prstGeom prst="rect">
            <a:avLst/>
          </a:prstGeom>
        </p:spPr>
      </p:pic>
      <p:sp>
        <p:nvSpPr>
          <p:cNvPr id="7" name="TextBox 6">
            <a:extLst>
              <a:ext uri="{FF2B5EF4-FFF2-40B4-BE49-F238E27FC236}">
                <a16:creationId xmlns:a16="http://schemas.microsoft.com/office/drawing/2014/main" id="{6E635C87-F026-4463-82AC-0B048EF3DB7D}"/>
              </a:ext>
            </a:extLst>
          </p:cNvPr>
          <p:cNvSpPr txBox="1"/>
          <p:nvPr/>
        </p:nvSpPr>
        <p:spPr>
          <a:xfrm>
            <a:off x="378692" y="2967335"/>
            <a:ext cx="3519054" cy="1200329"/>
          </a:xfrm>
          <a:prstGeom prst="rect">
            <a:avLst/>
          </a:prstGeom>
          <a:noFill/>
        </p:spPr>
        <p:txBody>
          <a:bodyPr wrap="square" rtlCol="0">
            <a:spAutoFit/>
          </a:bodyPr>
          <a:lstStyle/>
          <a:p>
            <a:r>
              <a:rPr lang="en-US" dirty="0"/>
              <a:t>According to this plot, people over 40 years old have a higher change of being diagnosed with heart disease.</a:t>
            </a:r>
          </a:p>
        </p:txBody>
      </p:sp>
    </p:spTree>
    <p:extLst>
      <p:ext uri="{BB962C8B-B14F-4D97-AF65-F5344CB8AC3E}">
        <p14:creationId xmlns:p14="http://schemas.microsoft.com/office/powerpoint/2010/main" val="4279381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C2D46-74AB-447F-BB26-C42F1D3E7888}"/>
              </a:ext>
            </a:extLst>
          </p:cNvPr>
          <p:cNvSpPr>
            <a:spLocks noGrp="1"/>
          </p:cNvSpPr>
          <p:nvPr>
            <p:ph type="title"/>
          </p:nvPr>
        </p:nvSpPr>
        <p:spPr>
          <a:xfrm>
            <a:off x="136236" y="88034"/>
            <a:ext cx="11861799" cy="595457"/>
          </a:xfrm>
        </p:spPr>
        <p:txBody>
          <a:bodyPr>
            <a:normAutofit fontScale="90000"/>
          </a:bodyPr>
          <a:lstStyle/>
          <a:p>
            <a:r>
              <a:rPr lang="en-US" i="1" dirty="0">
                <a:solidFill>
                  <a:srgbClr val="C00000"/>
                </a:solidFill>
              </a:rPr>
              <a:t>EDA and insights	</a:t>
            </a:r>
            <a:endParaRPr lang="en-US" dirty="0"/>
          </a:p>
        </p:txBody>
      </p:sp>
      <p:sp>
        <p:nvSpPr>
          <p:cNvPr id="3" name="Content Placeholder 2">
            <a:extLst>
              <a:ext uri="{FF2B5EF4-FFF2-40B4-BE49-F238E27FC236}">
                <a16:creationId xmlns:a16="http://schemas.microsoft.com/office/drawing/2014/main" id="{04749E9A-93AA-4EA3-A633-091280C3225E}"/>
              </a:ext>
            </a:extLst>
          </p:cNvPr>
          <p:cNvSpPr>
            <a:spLocks noGrp="1"/>
          </p:cNvSpPr>
          <p:nvPr>
            <p:ph idx="1"/>
          </p:nvPr>
        </p:nvSpPr>
        <p:spPr>
          <a:xfrm>
            <a:off x="136236" y="683491"/>
            <a:ext cx="11861798" cy="5957454"/>
          </a:xfrm>
        </p:spPr>
        <p:txBody>
          <a:bodyPr/>
          <a:lstStyle/>
          <a:p>
            <a:r>
              <a:rPr lang="en-US" dirty="0"/>
              <a:t>Distribution of cholesterol</a:t>
            </a:r>
          </a:p>
          <a:p>
            <a:pPr marL="0" indent="0">
              <a:buNone/>
            </a:pPr>
            <a:endParaRPr lang="en-US" dirty="0"/>
          </a:p>
        </p:txBody>
      </p:sp>
      <p:sp>
        <p:nvSpPr>
          <p:cNvPr id="4" name="Slide Number Placeholder 3">
            <a:extLst>
              <a:ext uri="{FF2B5EF4-FFF2-40B4-BE49-F238E27FC236}">
                <a16:creationId xmlns:a16="http://schemas.microsoft.com/office/drawing/2014/main" id="{8FF671E8-D201-4244-AB9A-1058A42875FA}"/>
              </a:ext>
            </a:extLst>
          </p:cNvPr>
          <p:cNvSpPr>
            <a:spLocks noGrp="1"/>
          </p:cNvSpPr>
          <p:nvPr>
            <p:ph type="sldNum" sz="quarter" idx="12"/>
          </p:nvPr>
        </p:nvSpPr>
        <p:spPr/>
        <p:txBody>
          <a:bodyPr/>
          <a:lstStyle/>
          <a:p>
            <a:fld id="{8891CC42-FE1A-4DA1-81A2-B409EFB65234}" type="slidenum">
              <a:rPr lang="en-US" smtClean="0"/>
              <a:t>12</a:t>
            </a:fld>
            <a:endParaRPr lang="en-US"/>
          </a:p>
        </p:txBody>
      </p:sp>
      <p:pic>
        <p:nvPicPr>
          <p:cNvPr id="6" name="Picture 5">
            <a:extLst>
              <a:ext uri="{FF2B5EF4-FFF2-40B4-BE49-F238E27FC236}">
                <a16:creationId xmlns:a16="http://schemas.microsoft.com/office/drawing/2014/main" id="{BDB30A4A-F277-42F2-B381-9B170D5E9D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4073" y="1278948"/>
            <a:ext cx="6964218" cy="4776506"/>
          </a:xfrm>
          <a:prstGeom prst="rect">
            <a:avLst/>
          </a:prstGeom>
        </p:spPr>
      </p:pic>
      <p:sp>
        <p:nvSpPr>
          <p:cNvPr id="7" name="TextBox 6">
            <a:extLst>
              <a:ext uri="{FF2B5EF4-FFF2-40B4-BE49-F238E27FC236}">
                <a16:creationId xmlns:a16="http://schemas.microsoft.com/office/drawing/2014/main" id="{A65FE625-790D-4233-850A-EA7B6D98BADB}"/>
              </a:ext>
            </a:extLst>
          </p:cNvPr>
          <p:cNvSpPr txBox="1"/>
          <p:nvPr/>
        </p:nvSpPr>
        <p:spPr>
          <a:xfrm>
            <a:off x="372918" y="2690336"/>
            <a:ext cx="3574473" cy="1754326"/>
          </a:xfrm>
          <a:prstGeom prst="rect">
            <a:avLst/>
          </a:prstGeom>
          <a:noFill/>
        </p:spPr>
        <p:txBody>
          <a:bodyPr wrap="square" rtlCol="0">
            <a:spAutoFit/>
          </a:bodyPr>
          <a:lstStyle/>
          <a:p>
            <a:r>
              <a:rPr lang="en-US" dirty="0"/>
              <a:t>According to the research, the normal value of cholesterol should be lower than 200mg/dl. The number of people with heart disease spikes up when cholesterol goes above 200mg/dl.</a:t>
            </a:r>
          </a:p>
        </p:txBody>
      </p:sp>
    </p:spTree>
    <p:extLst>
      <p:ext uri="{BB962C8B-B14F-4D97-AF65-F5344CB8AC3E}">
        <p14:creationId xmlns:p14="http://schemas.microsoft.com/office/powerpoint/2010/main" val="1813950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C2D46-74AB-447F-BB26-C42F1D3E7888}"/>
              </a:ext>
            </a:extLst>
          </p:cNvPr>
          <p:cNvSpPr>
            <a:spLocks noGrp="1"/>
          </p:cNvSpPr>
          <p:nvPr>
            <p:ph type="title"/>
          </p:nvPr>
        </p:nvSpPr>
        <p:spPr>
          <a:xfrm>
            <a:off x="136236" y="88034"/>
            <a:ext cx="11861799" cy="595457"/>
          </a:xfrm>
        </p:spPr>
        <p:txBody>
          <a:bodyPr>
            <a:normAutofit fontScale="90000"/>
          </a:bodyPr>
          <a:lstStyle/>
          <a:p>
            <a:r>
              <a:rPr lang="en-US" i="1" dirty="0">
                <a:solidFill>
                  <a:srgbClr val="C00000"/>
                </a:solidFill>
              </a:rPr>
              <a:t>EDA and insights	</a:t>
            </a:r>
            <a:endParaRPr lang="en-US" dirty="0"/>
          </a:p>
        </p:txBody>
      </p:sp>
      <p:sp>
        <p:nvSpPr>
          <p:cNvPr id="3" name="Content Placeholder 2">
            <a:extLst>
              <a:ext uri="{FF2B5EF4-FFF2-40B4-BE49-F238E27FC236}">
                <a16:creationId xmlns:a16="http://schemas.microsoft.com/office/drawing/2014/main" id="{04749E9A-93AA-4EA3-A633-091280C3225E}"/>
              </a:ext>
            </a:extLst>
          </p:cNvPr>
          <p:cNvSpPr>
            <a:spLocks noGrp="1"/>
          </p:cNvSpPr>
          <p:nvPr>
            <p:ph idx="1"/>
          </p:nvPr>
        </p:nvSpPr>
        <p:spPr>
          <a:xfrm>
            <a:off x="136236" y="683491"/>
            <a:ext cx="11861798" cy="5957454"/>
          </a:xfrm>
        </p:spPr>
        <p:txBody>
          <a:bodyPr/>
          <a:lstStyle/>
          <a:p>
            <a:r>
              <a:rPr lang="en-US" dirty="0"/>
              <a:t>Distribution of blood pressure while resting</a:t>
            </a:r>
          </a:p>
          <a:p>
            <a:endParaRPr lang="en-US" dirty="0"/>
          </a:p>
        </p:txBody>
      </p:sp>
      <p:sp>
        <p:nvSpPr>
          <p:cNvPr id="4" name="Slide Number Placeholder 3">
            <a:extLst>
              <a:ext uri="{FF2B5EF4-FFF2-40B4-BE49-F238E27FC236}">
                <a16:creationId xmlns:a16="http://schemas.microsoft.com/office/drawing/2014/main" id="{8FF671E8-D201-4244-AB9A-1058A42875FA}"/>
              </a:ext>
            </a:extLst>
          </p:cNvPr>
          <p:cNvSpPr>
            <a:spLocks noGrp="1"/>
          </p:cNvSpPr>
          <p:nvPr>
            <p:ph type="sldNum" sz="quarter" idx="12"/>
          </p:nvPr>
        </p:nvSpPr>
        <p:spPr/>
        <p:txBody>
          <a:bodyPr/>
          <a:lstStyle/>
          <a:p>
            <a:fld id="{8891CC42-FE1A-4DA1-81A2-B409EFB65234}" type="slidenum">
              <a:rPr lang="en-US" smtClean="0"/>
              <a:t>13</a:t>
            </a:fld>
            <a:endParaRPr lang="en-US"/>
          </a:p>
        </p:txBody>
      </p:sp>
      <p:pic>
        <p:nvPicPr>
          <p:cNvPr id="6" name="Picture 5">
            <a:extLst>
              <a:ext uri="{FF2B5EF4-FFF2-40B4-BE49-F238E27FC236}">
                <a16:creationId xmlns:a16="http://schemas.microsoft.com/office/drawing/2014/main" id="{5B1AE8FA-F767-4C25-907E-FB34AEB036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3383" y="1278948"/>
            <a:ext cx="6794196" cy="4659894"/>
          </a:xfrm>
          <a:prstGeom prst="rect">
            <a:avLst/>
          </a:prstGeom>
        </p:spPr>
      </p:pic>
      <p:sp>
        <p:nvSpPr>
          <p:cNvPr id="7" name="TextBox 6">
            <a:extLst>
              <a:ext uri="{FF2B5EF4-FFF2-40B4-BE49-F238E27FC236}">
                <a16:creationId xmlns:a16="http://schemas.microsoft.com/office/drawing/2014/main" id="{0C11BAD3-1384-4768-99F6-97D76BE9F6D3}"/>
              </a:ext>
            </a:extLst>
          </p:cNvPr>
          <p:cNvSpPr txBox="1"/>
          <p:nvPr/>
        </p:nvSpPr>
        <p:spPr>
          <a:xfrm>
            <a:off x="945574" y="2967335"/>
            <a:ext cx="2407226" cy="923330"/>
          </a:xfrm>
          <a:prstGeom prst="rect">
            <a:avLst/>
          </a:prstGeom>
          <a:noFill/>
        </p:spPr>
        <p:txBody>
          <a:bodyPr wrap="square" rtlCol="0">
            <a:spAutoFit/>
          </a:bodyPr>
          <a:lstStyle/>
          <a:p>
            <a:r>
              <a:rPr lang="en-US" dirty="0"/>
              <a:t>The ideal blood pressure should be lower than 120 mmHg. </a:t>
            </a:r>
          </a:p>
        </p:txBody>
      </p:sp>
    </p:spTree>
    <p:extLst>
      <p:ext uri="{BB962C8B-B14F-4D97-AF65-F5344CB8AC3E}">
        <p14:creationId xmlns:p14="http://schemas.microsoft.com/office/powerpoint/2010/main" val="4075091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C2D46-74AB-447F-BB26-C42F1D3E7888}"/>
              </a:ext>
            </a:extLst>
          </p:cNvPr>
          <p:cNvSpPr>
            <a:spLocks noGrp="1"/>
          </p:cNvSpPr>
          <p:nvPr>
            <p:ph type="title"/>
          </p:nvPr>
        </p:nvSpPr>
        <p:spPr>
          <a:xfrm>
            <a:off x="136236" y="88034"/>
            <a:ext cx="11861799" cy="595457"/>
          </a:xfrm>
        </p:spPr>
        <p:txBody>
          <a:bodyPr>
            <a:normAutofit fontScale="90000"/>
          </a:bodyPr>
          <a:lstStyle/>
          <a:p>
            <a:r>
              <a:rPr lang="en-US" i="1" dirty="0">
                <a:solidFill>
                  <a:srgbClr val="C00000"/>
                </a:solidFill>
              </a:rPr>
              <a:t>EDA and insights	</a:t>
            </a:r>
            <a:endParaRPr lang="en-US" dirty="0"/>
          </a:p>
        </p:txBody>
      </p:sp>
      <p:sp>
        <p:nvSpPr>
          <p:cNvPr id="3" name="Content Placeholder 2">
            <a:extLst>
              <a:ext uri="{FF2B5EF4-FFF2-40B4-BE49-F238E27FC236}">
                <a16:creationId xmlns:a16="http://schemas.microsoft.com/office/drawing/2014/main" id="{04749E9A-93AA-4EA3-A633-091280C3225E}"/>
              </a:ext>
            </a:extLst>
          </p:cNvPr>
          <p:cNvSpPr>
            <a:spLocks noGrp="1"/>
          </p:cNvSpPr>
          <p:nvPr>
            <p:ph idx="1"/>
          </p:nvPr>
        </p:nvSpPr>
        <p:spPr>
          <a:xfrm>
            <a:off x="136236" y="683491"/>
            <a:ext cx="11861798" cy="5957454"/>
          </a:xfrm>
        </p:spPr>
        <p:txBody>
          <a:bodyPr/>
          <a:lstStyle/>
          <a:p>
            <a:r>
              <a:rPr lang="en-US" dirty="0"/>
              <a:t>Distribution of maximum heart rate ( which is negatively related to the age)</a:t>
            </a:r>
          </a:p>
          <a:p>
            <a:endParaRPr lang="en-US" dirty="0"/>
          </a:p>
        </p:txBody>
      </p:sp>
      <p:sp>
        <p:nvSpPr>
          <p:cNvPr id="4" name="Slide Number Placeholder 3">
            <a:extLst>
              <a:ext uri="{FF2B5EF4-FFF2-40B4-BE49-F238E27FC236}">
                <a16:creationId xmlns:a16="http://schemas.microsoft.com/office/drawing/2014/main" id="{8FF671E8-D201-4244-AB9A-1058A42875FA}"/>
              </a:ext>
            </a:extLst>
          </p:cNvPr>
          <p:cNvSpPr>
            <a:spLocks noGrp="1"/>
          </p:cNvSpPr>
          <p:nvPr>
            <p:ph type="sldNum" sz="quarter" idx="12"/>
          </p:nvPr>
        </p:nvSpPr>
        <p:spPr/>
        <p:txBody>
          <a:bodyPr/>
          <a:lstStyle/>
          <a:p>
            <a:fld id="{8891CC42-FE1A-4DA1-81A2-B409EFB65234}" type="slidenum">
              <a:rPr lang="en-US" smtClean="0"/>
              <a:t>14</a:t>
            </a:fld>
            <a:endParaRPr lang="en-US"/>
          </a:p>
        </p:txBody>
      </p:sp>
      <p:pic>
        <p:nvPicPr>
          <p:cNvPr id="6" name="Picture 5">
            <a:extLst>
              <a:ext uri="{FF2B5EF4-FFF2-40B4-BE49-F238E27FC236}">
                <a16:creationId xmlns:a16="http://schemas.microsoft.com/office/drawing/2014/main" id="{CE59FF5B-CAFF-4C8B-B91B-CB189C277D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3933" y="1288640"/>
            <a:ext cx="6921425" cy="4747156"/>
          </a:xfrm>
          <a:prstGeom prst="rect">
            <a:avLst/>
          </a:prstGeom>
        </p:spPr>
      </p:pic>
      <p:sp>
        <p:nvSpPr>
          <p:cNvPr id="7" name="TextBox 6">
            <a:extLst>
              <a:ext uri="{FF2B5EF4-FFF2-40B4-BE49-F238E27FC236}">
                <a16:creationId xmlns:a16="http://schemas.microsoft.com/office/drawing/2014/main" id="{15B8B540-DA7A-47F8-9083-F0BE669434D5}"/>
              </a:ext>
            </a:extLst>
          </p:cNvPr>
          <p:cNvSpPr txBox="1"/>
          <p:nvPr/>
        </p:nvSpPr>
        <p:spPr>
          <a:xfrm>
            <a:off x="831273" y="2967335"/>
            <a:ext cx="2759984" cy="923330"/>
          </a:xfrm>
          <a:prstGeom prst="rect">
            <a:avLst/>
          </a:prstGeom>
          <a:noFill/>
        </p:spPr>
        <p:txBody>
          <a:bodyPr wrap="square" rtlCol="0">
            <a:spAutoFit/>
          </a:bodyPr>
          <a:lstStyle/>
          <a:p>
            <a:r>
              <a:rPr lang="en-US" dirty="0"/>
              <a:t>Seems like the heart rate is really high for those with heart disease.</a:t>
            </a:r>
          </a:p>
        </p:txBody>
      </p:sp>
    </p:spTree>
    <p:extLst>
      <p:ext uri="{BB962C8B-B14F-4D97-AF65-F5344CB8AC3E}">
        <p14:creationId xmlns:p14="http://schemas.microsoft.com/office/powerpoint/2010/main" val="1001176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C2D46-74AB-447F-BB26-C42F1D3E7888}"/>
              </a:ext>
            </a:extLst>
          </p:cNvPr>
          <p:cNvSpPr>
            <a:spLocks noGrp="1"/>
          </p:cNvSpPr>
          <p:nvPr>
            <p:ph type="title"/>
          </p:nvPr>
        </p:nvSpPr>
        <p:spPr>
          <a:xfrm>
            <a:off x="136236" y="88034"/>
            <a:ext cx="11861799" cy="595457"/>
          </a:xfrm>
        </p:spPr>
        <p:txBody>
          <a:bodyPr>
            <a:normAutofit fontScale="90000"/>
          </a:bodyPr>
          <a:lstStyle/>
          <a:p>
            <a:r>
              <a:rPr lang="en-US" i="1" dirty="0">
                <a:solidFill>
                  <a:srgbClr val="C00000"/>
                </a:solidFill>
              </a:rPr>
              <a:t>EDA and insights	</a:t>
            </a:r>
            <a:endParaRPr lang="en-US" dirty="0"/>
          </a:p>
        </p:txBody>
      </p:sp>
      <p:sp>
        <p:nvSpPr>
          <p:cNvPr id="3" name="Content Placeholder 2">
            <a:extLst>
              <a:ext uri="{FF2B5EF4-FFF2-40B4-BE49-F238E27FC236}">
                <a16:creationId xmlns:a16="http://schemas.microsoft.com/office/drawing/2014/main" id="{04749E9A-93AA-4EA3-A633-091280C3225E}"/>
              </a:ext>
            </a:extLst>
          </p:cNvPr>
          <p:cNvSpPr>
            <a:spLocks noGrp="1"/>
          </p:cNvSpPr>
          <p:nvPr>
            <p:ph idx="1"/>
          </p:nvPr>
        </p:nvSpPr>
        <p:spPr>
          <a:xfrm>
            <a:off x="136236" y="683491"/>
            <a:ext cx="11861798" cy="5957454"/>
          </a:xfrm>
        </p:spPr>
        <p:txBody>
          <a:bodyPr/>
          <a:lstStyle/>
          <a:p>
            <a:r>
              <a:rPr lang="en-US" dirty="0"/>
              <a:t>Removing the outliers: Data with outliers</a:t>
            </a:r>
          </a:p>
          <a:p>
            <a:endParaRPr lang="en-US" dirty="0"/>
          </a:p>
        </p:txBody>
      </p:sp>
      <p:sp>
        <p:nvSpPr>
          <p:cNvPr id="4" name="Slide Number Placeholder 3">
            <a:extLst>
              <a:ext uri="{FF2B5EF4-FFF2-40B4-BE49-F238E27FC236}">
                <a16:creationId xmlns:a16="http://schemas.microsoft.com/office/drawing/2014/main" id="{8FF671E8-D201-4244-AB9A-1058A42875FA}"/>
              </a:ext>
            </a:extLst>
          </p:cNvPr>
          <p:cNvSpPr>
            <a:spLocks noGrp="1"/>
          </p:cNvSpPr>
          <p:nvPr>
            <p:ph type="sldNum" sz="quarter" idx="12"/>
          </p:nvPr>
        </p:nvSpPr>
        <p:spPr/>
        <p:txBody>
          <a:bodyPr/>
          <a:lstStyle/>
          <a:p>
            <a:fld id="{8891CC42-FE1A-4DA1-81A2-B409EFB65234}" type="slidenum">
              <a:rPr lang="en-US" smtClean="0"/>
              <a:t>15</a:t>
            </a:fld>
            <a:endParaRPr lang="en-US"/>
          </a:p>
        </p:txBody>
      </p:sp>
      <p:pic>
        <p:nvPicPr>
          <p:cNvPr id="6" name="Picture 5">
            <a:extLst>
              <a:ext uri="{FF2B5EF4-FFF2-40B4-BE49-F238E27FC236}">
                <a16:creationId xmlns:a16="http://schemas.microsoft.com/office/drawing/2014/main" id="{167A379C-A355-4F5D-9620-844ED7D960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618" y="1200728"/>
            <a:ext cx="9809018" cy="5520748"/>
          </a:xfrm>
          <a:prstGeom prst="rect">
            <a:avLst/>
          </a:prstGeom>
        </p:spPr>
      </p:pic>
    </p:spTree>
    <p:extLst>
      <p:ext uri="{BB962C8B-B14F-4D97-AF65-F5344CB8AC3E}">
        <p14:creationId xmlns:p14="http://schemas.microsoft.com/office/powerpoint/2010/main" val="3809272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C2D46-74AB-447F-BB26-C42F1D3E7888}"/>
              </a:ext>
            </a:extLst>
          </p:cNvPr>
          <p:cNvSpPr>
            <a:spLocks noGrp="1"/>
          </p:cNvSpPr>
          <p:nvPr>
            <p:ph type="title"/>
          </p:nvPr>
        </p:nvSpPr>
        <p:spPr>
          <a:xfrm>
            <a:off x="136236" y="88034"/>
            <a:ext cx="11861799" cy="595457"/>
          </a:xfrm>
        </p:spPr>
        <p:txBody>
          <a:bodyPr>
            <a:normAutofit fontScale="90000"/>
          </a:bodyPr>
          <a:lstStyle/>
          <a:p>
            <a:r>
              <a:rPr lang="en-US" i="1" dirty="0">
                <a:solidFill>
                  <a:srgbClr val="C00000"/>
                </a:solidFill>
              </a:rPr>
              <a:t>EDA and insights	</a:t>
            </a:r>
            <a:endParaRPr lang="en-US" dirty="0"/>
          </a:p>
        </p:txBody>
      </p:sp>
      <p:sp>
        <p:nvSpPr>
          <p:cNvPr id="3" name="Content Placeholder 2">
            <a:extLst>
              <a:ext uri="{FF2B5EF4-FFF2-40B4-BE49-F238E27FC236}">
                <a16:creationId xmlns:a16="http://schemas.microsoft.com/office/drawing/2014/main" id="{04749E9A-93AA-4EA3-A633-091280C3225E}"/>
              </a:ext>
            </a:extLst>
          </p:cNvPr>
          <p:cNvSpPr>
            <a:spLocks noGrp="1"/>
          </p:cNvSpPr>
          <p:nvPr>
            <p:ph idx="1"/>
          </p:nvPr>
        </p:nvSpPr>
        <p:spPr>
          <a:xfrm>
            <a:off x="136236" y="683491"/>
            <a:ext cx="11861798" cy="5957454"/>
          </a:xfrm>
        </p:spPr>
        <p:txBody>
          <a:bodyPr/>
          <a:lstStyle/>
          <a:p>
            <a:r>
              <a:rPr lang="en-US" dirty="0"/>
              <a:t>Data without </a:t>
            </a:r>
            <a:r>
              <a:rPr lang="en-US" dirty="0" err="1"/>
              <a:t>ouliers</a:t>
            </a:r>
            <a:endParaRPr lang="en-US" dirty="0"/>
          </a:p>
          <a:p>
            <a:endParaRPr lang="en-US" dirty="0"/>
          </a:p>
        </p:txBody>
      </p:sp>
      <p:sp>
        <p:nvSpPr>
          <p:cNvPr id="4" name="Slide Number Placeholder 3">
            <a:extLst>
              <a:ext uri="{FF2B5EF4-FFF2-40B4-BE49-F238E27FC236}">
                <a16:creationId xmlns:a16="http://schemas.microsoft.com/office/drawing/2014/main" id="{8FF671E8-D201-4244-AB9A-1058A42875FA}"/>
              </a:ext>
            </a:extLst>
          </p:cNvPr>
          <p:cNvSpPr>
            <a:spLocks noGrp="1"/>
          </p:cNvSpPr>
          <p:nvPr>
            <p:ph type="sldNum" sz="quarter" idx="12"/>
          </p:nvPr>
        </p:nvSpPr>
        <p:spPr/>
        <p:txBody>
          <a:bodyPr/>
          <a:lstStyle/>
          <a:p>
            <a:fld id="{8891CC42-FE1A-4DA1-81A2-B409EFB65234}" type="slidenum">
              <a:rPr lang="en-US" smtClean="0"/>
              <a:t>16</a:t>
            </a:fld>
            <a:endParaRPr lang="en-US"/>
          </a:p>
        </p:txBody>
      </p:sp>
      <p:pic>
        <p:nvPicPr>
          <p:cNvPr id="6" name="Picture 5">
            <a:extLst>
              <a:ext uri="{FF2B5EF4-FFF2-40B4-BE49-F238E27FC236}">
                <a16:creationId xmlns:a16="http://schemas.microsoft.com/office/drawing/2014/main" id="{9E4FABDF-8CFB-48BC-9F3B-2CE3B62654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109" y="1195556"/>
            <a:ext cx="9725891" cy="5445389"/>
          </a:xfrm>
          <a:prstGeom prst="rect">
            <a:avLst/>
          </a:prstGeom>
        </p:spPr>
      </p:pic>
    </p:spTree>
    <p:extLst>
      <p:ext uri="{BB962C8B-B14F-4D97-AF65-F5344CB8AC3E}">
        <p14:creationId xmlns:p14="http://schemas.microsoft.com/office/powerpoint/2010/main" val="4022061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C2D46-74AB-447F-BB26-C42F1D3E7888}"/>
              </a:ext>
            </a:extLst>
          </p:cNvPr>
          <p:cNvSpPr>
            <a:spLocks noGrp="1"/>
          </p:cNvSpPr>
          <p:nvPr>
            <p:ph type="title"/>
          </p:nvPr>
        </p:nvSpPr>
        <p:spPr>
          <a:xfrm>
            <a:off x="136236" y="88034"/>
            <a:ext cx="11861799" cy="595457"/>
          </a:xfrm>
        </p:spPr>
        <p:txBody>
          <a:bodyPr>
            <a:normAutofit fontScale="90000"/>
          </a:bodyPr>
          <a:lstStyle/>
          <a:p>
            <a:r>
              <a:rPr lang="en-US" dirty="0"/>
              <a:t>Log transformation and scaling the data	</a:t>
            </a:r>
          </a:p>
        </p:txBody>
      </p:sp>
      <p:pic>
        <p:nvPicPr>
          <p:cNvPr id="6" name="Content Placeholder 5">
            <a:extLst>
              <a:ext uri="{FF2B5EF4-FFF2-40B4-BE49-F238E27FC236}">
                <a16:creationId xmlns:a16="http://schemas.microsoft.com/office/drawing/2014/main" id="{142B82EE-199B-4838-A7EA-BF835FB67C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9638" y="814443"/>
            <a:ext cx="10182072" cy="5907032"/>
          </a:xfrm>
        </p:spPr>
      </p:pic>
      <p:sp>
        <p:nvSpPr>
          <p:cNvPr id="4" name="Slide Number Placeholder 3">
            <a:extLst>
              <a:ext uri="{FF2B5EF4-FFF2-40B4-BE49-F238E27FC236}">
                <a16:creationId xmlns:a16="http://schemas.microsoft.com/office/drawing/2014/main" id="{8FF671E8-D201-4244-AB9A-1058A42875FA}"/>
              </a:ext>
            </a:extLst>
          </p:cNvPr>
          <p:cNvSpPr>
            <a:spLocks noGrp="1"/>
          </p:cNvSpPr>
          <p:nvPr>
            <p:ph type="sldNum" sz="quarter" idx="12"/>
          </p:nvPr>
        </p:nvSpPr>
        <p:spPr/>
        <p:txBody>
          <a:bodyPr/>
          <a:lstStyle/>
          <a:p>
            <a:fld id="{8891CC42-FE1A-4DA1-81A2-B409EFB65234}" type="slidenum">
              <a:rPr lang="en-US" smtClean="0"/>
              <a:t>17</a:t>
            </a:fld>
            <a:endParaRPr lang="en-US"/>
          </a:p>
        </p:txBody>
      </p:sp>
    </p:spTree>
    <p:extLst>
      <p:ext uri="{BB962C8B-B14F-4D97-AF65-F5344CB8AC3E}">
        <p14:creationId xmlns:p14="http://schemas.microsoft.com/office/powerpoint/2010/main" val="2649456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C2D46-74AB-447F-BB26-C42F1D3E7888}"/>
              </a:ext>
            </a:extLst>
          </p:cNvPr>
          <p:cNvSpPr>
            <a:spLocks noGrp="1"/>
          </p:cNvSpPr>
          <p:nvPr>
            <p:ph type="title"/>
          </p:nvPr>
        </p:nvSpPr>
        <p:spPr>
          <a:xfrm>
            <a:off x="136236" y="88034"/>
            <a:ext cx="11861799" cy="595457"/>
          </a:xfrm>
        </p:spPr>
        <p:txBody>
          <a:bodyPr>
            <a:normAutofit fontScale="90000"/>
          </a:bodyPr>
          <a:lstStyle/>
          <a:p>
            <a:r>
              <a:rPr lang="en-US" i="1" dirty="0">
                <a:solidFill>
                  <a:srgbClr val="C00000"/>
                </a:solidFill>
                <a:effectLst/>
                <a:latin typeface="+mn-lt"/>
              </a:rPr>
              <a:t>K-Means Clustering</a:t>
            </a:r>
            <a:endParaRPr lang="en-US" i="1" dirty="0">
              <a:solidFill>
                <a:srgbClr val="C00000"/>
              </a:solidFill>
              <a:latin typeface="+mn-lt"/>
            </a:endParaRPr>
          </a:p>
        </p:txBody>
      </p:sp>
      <p:sp>
        <p:nvSpPr>
          <p:cNvPr id="3" name="Content Placeholder 2">
            <a:extLst>
              <a:ext uri="{FF2B5EF4-FFF2-40B4-BE49-F238E27FC236}">
                <a16:creationId xmlns:a16="http://schemas.microsoft.com/office/drawing/2014/main" id="{04749E9A-93AA-4EA3-A633-091280C3225E}"/>
              </a:ext>
            </a:extLst>
          </p:cNvPr>
          <p:cNvSpPr>
            <a:spLocks noGrp="1"/>
          </p:cNvSpPr>
          <p:nvPr>
            <p:ph idx="1"/>
          </p:nvPr>
        </p:nvSpPr>
        <p:spPr>
          <a:xfrm>
            <a:off x="136236" y="683491"/>
            <a:ext cx="11861798" cy="5957454"/>
          </a:xfrm>
        </p:spPr>
        <p:txBody>
          <a:bodyPr/>
          <a:lstStyle/>
          <a:p>
            <a:r>
              <a:rPr lang="en-US" dirty="0"/>
              <a:t>diagram below shows a plot of inertia versus clusters</a:t>
            </a:r>
          </a:p>
          <a:p>
            <a:endParaRPr lang="en-US" dirty="0"/>
          </a:p>
        </p:txBody>
      </p:sp>
      <p:sp>
        <p:nvSpPr>
          <p:cNvPr id="4" name="Slide Number Placeholder 3">
            <a:extLst>
              <a:ext uri="{FF2B5EF4-FFF2-40B4-BE49-F238E27FC236}">
                <a16:creationId xmlns:a16="http://schemas.microsoft.com/office/drawing/2014/main" id="{8FF671E8-D201-4244-AB9A-1058A42875FA}"/>
              </a:ext>
            </a:extLst>
          </p:cNvPr>
          <p:cNvSpPr>
            <a:spLocks noGrp="1"/>
          </p:cNvSpPr>
          <p:nvPr>
            <p:ph type="sldNum" sz="quarter" idx="12"/>
          </p:nvPr>
        </p:nvSpPr>
        <p:spPr/>
        <p:txBody>
          <a:bodyPr/>
          <a:lstStyle/>
          <a:p>
            <a:fld id="{8891CC42-FE1A-4DA1-81A2-B409EFB65234}" type="slidenum">
              <a:rPr lang="en-US" smtClean="0"/>
              <a:t>18</a:t>
            </a:fld>
            <a:endParaRPr lang="en-US"/>
          </a:p>
        </p:txBody>
      </p:sp>
      <p:pic>
        <p:nvPicPr>
          <p:cNvPr id="6" name="Picture 5">
            <a:extLst>
              <a:ext uri="{FF2B5EF4-FFF2-40B4-BE49-F238E27FC236}">
                <a16:creationId xmlns:a16="http://schemas.microsoft.com/office/drawing/2014/main" id="{D6397373-60DE-4785-A820-0A17661B41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2475" y="1488418"/>
            <a:ext cx="6885972" cy="4567404"/>
          </a:xfrm>
          <a:prstGeom prst="rect">
            <a:avLst/>
          </a:prstGeom>
        </p:spPr>
      </p:pic>
      <p:sp>
        <p:nvSpPr>
          <p:cNvPr id="7" name="TextBox 6">
            <a:extLst>
              <a:ext uri="{FF2B5EF4-FFF2-40B4-BE49-F238E27FC236}">
                <a16:creationId xmlns:a16="http://schemas.microsoft.com/office/drawing/2014/main" id="{7E407128-869D-4D65-B82B-8015D0DDDF82}"/>
              </a:ext>
            </a:extLst>
          </p:cNvPr>
          <p:cNvSpPr txBox="1"/>
          <p:nvPr/>
        </p:nvSpPr>
        <p:spPr>
          <a:xfrm>
            <a:off x="517237" y="2919756"/>
            <a:ext cx="3352800" cy="1200329"/>
          </a:xfrm>
          <a:prstGeom prst="rect">
            <a:avLst/>
          </a:prstGeom>
          <a:noFill/>
        </p:spPr>
        <p:txBody>
          <a:bodyPr wrap="square" rtlCol="0">
            <a:spAutoFit/>
          </a:bodyPr>
          <a:lstStyle/>
          <a:p>
            <a:r>
              <a:rPr lang="en-US" dirty="0"/>
              <a:t>The plot of inertia versus number of clusters shows an elbow at number of clusters equal to 2, that is k =2.</a:t>
            </a:r>
          </a:p>
        </p:txBody>
      </p:sp>
    </p:spTree>
    <p:extLst>
      <p:ext uri="{BB962C8B-B14F-4D97-AF65-F5344CB8AC3E}">
        <p14:creationId xmlns:p14="http://schemas.microsoft.com/office/powerpoint/2010/main" val="1375962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C2D46-74AB-447F-BB26-C42F1D3E7888}"/>
              </a:ext>
            </a:extLst>
          </p:cNvPr>
          <p:cNvSpPr>
            <a:spLocks noGrp="1"/>
          </p:cNvSpPr>
          <p:nvPr>
            <p:ph type="title"/>
          </p:nvPr>
        </p:nvSpPr>
        <p:spPr>
          <a:xfrm>
            <a:off x="136236" y="88034"/>
            <a:ext cx="11861799" cy="595457"/>
          </a:xfrm>
        </p:spPr>
        <p:txBody>
          <a:bodyPr>
            <a:normAutofit fontScale="90000"/>
          </a:bodyPr>
          <a:lstStyle/>
          <a:p>
            <a:r>
              <a:rPr lang="en-US" i="1" dirty="0">
                <a:solidFill>
                  <a:srgbClr val="C00000"/>
                </a:solidFill>
                <a:effectLst/>
                <a:latin typeface="+mn-lt"/>
              </a:rPr>
              <a:t>K-Means Clustering</a:t>
            </a:r>
            <a:endParaRPr lang="en-US" dirty="0"/>
          </a:p>
        </p:txBody>
      </p:sp>
      <p:pic>
        <p:nvPicPr>
          <p:cNvPr id="6" name="Content Placeholder 5">
            <a:extLst>
              <a:ext uri="{FF2B5EF4-FFF2-40B4-BE49-F238E27FC236}">
                <a16:creationId xmlns:a16="http://schemas.microsoft.com/office/drawing/2014/main" id="{325EF33A-0AC5-4E35-A27B-C752D006A8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236" y="939175"/>
            <a:ext cx="9475167" cy="4979650"/>
          </a:xfrm>
        </p:spPr>
      </p:pic>
      <p:sp>
        <p:nvSpPr>
          <p:cNvPr id="4" name="Slide Number Placeholder 3">
            <a:extLst>
              <a:ext uri="{FF2B5EF4-FFF2-40B4-BE49-F238E27FC236}">
                <a16:creationId xmlns:a16="http://schemas.microsoft.com/office/drawing/2014/main" id="{8FF671E8-D201-4244-AB9A-1058A42875FA}"/>
              </a:ext>
            </a:extLst>
          </p:cNvPr>
          <p:cNvSpPr>
            <a:spLocks noGrp="1"/>
          </p:cNvSpPr>
          <p:nvPr>
            <p:ph type="sldNum" sz="quarter" idx="12"/>
          </p:nvPr>
        </p:nvSpPr>
        <p:spPr/>
        <p:txBody>
          <a:bodyPr/>
          <a:lstStyle/>
          <a:p>
            <a:fld id="{8891CC42-FE1A-4DA1-81A2-B409EFB65234}" type="slidenum">
              <a:rPr lang="en-US" smtClean="0"/>
              <a:t>19</a:t>
            </a:fld>
            <a:endParaRPr lang="en-US"/>
          </a:p>
        </p:txBody>
      </p:sp>
    </p:spTree>
    <p:extLst>
      <p:ext uri="{BB962C8B-B14F-4D97-AF65-F5344CB8AC3E}">
        <p14:creationId xmlns:p14="http://schemas.microsoft.com/office/powerpoint/2010/main" val="3544322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C2D46-74AB-447F-BB26-C42F1D3E7888}"/>
              </a:ext>
            </a:extLst>
          </p:cNvPr>
          <p:cNvSpPr>
            <a:spLocks noGrp="1"/>
          </p:cNvSpPr>
          <p:nvPr>
            <p:ph type="title"/>
          </p:nvPr>
        </p:nvSpPr>
        <p:spPr>
          <a:xfrm>
            <a:off x="136236" y="88034"/>
            <a:ext cx="11861799" cy="595457"/>
          </a:xfrm>
        </p:spPr>
        <p:txBody>
          <a:bodyPr>
            <a:normAutofit fontScale="90000"/>
          </a:bodyPr>
          <a:lstStyle/>
          <a:p>
            <a:r>
              <a:rPr lang="en-US" i="1" dirty="0">
                <a:solidFill>
                  <a:srgbClr val="C00000"/>
                </a:solidFill>
              </a:rPr>
              <a:t>Outline</a:t>
            </a:r>
            <a:endParaRPr lang="en-US" dirty="0"/>
          </a:p>
        </p:txBody>
      </p:sp>
      <p:sp>
        <p:nvSpPr>
          <p:cNvPr id="3" name="Content Placeholder 2">
            <a:extLst>
              <a:ext uri="{FF2B5EF4-FFF2-40B4-BE49-F238E27FC236}">
                <a16:creationId xmlns:a16="http://schemas.microsoft.com/office/drawing/2014/main" id="{04749E9A-93AA-4EA3-A633-091280C3225E}"/>
              </a:ext>
            </a:extLst>
          </p:cNvPr>
          <p:cNvSpPr>
            <a:spLocks noGrp="1"/>
          </p:cNvSpPr>
          <p:nvPr>
            <p:ph idx="1"/>
          </p:nvPr>
        </p:nvSpPr>
        <p:spPr>
          <a:xfrm>
            <a:off x="136236" y="683491"/>
            <a:ext cx="11861798" cy="5957454"/>
          </a:xfrm>
        </p:spPr>
        <p:txBody>
          <a:bodyPr/>
          <a:lstStyle/>
          <a:p>
            <a:pPr>
              <a:lnSpc>
                <a:spcPct val="100000"/>
              </a:lnSpc>
              <a:spcBef>
                <a:spcPts val="1400"/>
              </a:spcBef>
            </a:pPr>
            <a:endParaRPr lang="en-US" sz="2800" dirty="0">
              <a:solidFill>
                <a:schemeClr val="accent3">
                  <a:lumMod val="25000"/>
                </a:schemeClr>
              </a:solidFill>
              <a:latin typeface="+mj-lt"/>
            </a:endParaRPr>
          </a:p>
          <a:p>
            <a:pPr>
              <a:lnSpc>
                <a:spcPct val="100000"/>
              </a:lnSpc>
              <a:spcBef>
                <a:spcPts val="1400"/>
              </a:spcBef>
            </a:pPr>
            <a:endParaRPr lang="en-US" sz="2800" dirty="0">
              <a:solidFill>
                <a:schemeClr val="accent3">
                  <a:lumMod val="25000"/>
                </a:schemeClr>
              </a:solidFill>
              <a:latin typeface="+mj-lt"/>
            </a:endParaRPr>
          </a:p>
          <a:p>
            <a:pPr>
              <a:lnSpc>
                <a:spcPct val="100000"/>
              </a:lnSpc>
              <a:spcBef>
                <a:spcPts val="1400"/>
              </a:spcBef>
            </a:pPr>
            <a:r>
              <a:rPr lang="en-US" sz="2800" dirty="0">
                <a:solidFill>
                  <a:schemeClr val="accent3">
                    <a:lumMod val="25000"/>
                  </a:schemeClr>
                </a:solidFill>
                <a:latin typeface="+mj-lt"/>
              </a:rPr>
              <a:t>Introduction;</a:t>
            </a:r>
          </a:p>
          <a:p>
            <a:pPr>
              <a:lnSpc>
                <a:spcPct val="100000"/>
              </a:lnSpc>
              <a:spcBef>
                <a:spcPts val="1400"/>
              </a:spcBef>
            </a:pPr>
            <a:r>
              <a:rPr lang="en-US" dirty="0">
                <a:solidFill>
                  <a:schemeClr val="accent3">
                    <a:lumMod val="25000"/>
                  </a:schemeClr>
                </a:solidFill>
                <a:latin typeface="+mj-lt"/>
              </a:rPr>
              <a:t>Dataset description;</a:t>
            </a:r>
            <a:endParaRPr lang="en-US" sz="2800" dirty="0">
              <a:solidFill>
                <a:schemeClr val="accent3">
                  <a:lumMod val="25000"/>
                </a:schemeClr>
              </a:solidFill>
              <a:latin typeface="+mj-lt"/>
            </a:endParaRPr>
          </a:p>
          <a:p>
            <a:pPr>
              <a:lnSpc>
                <a:spcPct val="100000"/>
              </a:lnSpc>
              <a:spcBef>
                <a:spcPts val="1400"/>
              </a:spcBef>
            </a:pPr>
            <a:r>
              <a:rPr lang="en-US" sz="2800" dirty="0">
                <a:solidFill>
                  <a:schemeClr val="accent3">
                    <a:lumMod val="25000"/>
                  </a:schemeClr>
                </a:solidFill>
                <a:latin typeface="+mj-lt"/>
              </a:rPr>
              <a:t>Methodology;</a:t>
            </a:r>
          </a:p>
          <a:p>
            <a:pPr>
              <a:lnSpc>
                <a:spcPct val="100000"/>
              </a:lnSpc>
              <a:spcBef>
                <a:spcPts val="1400"/>
              </a:spcBef>
            </a:pPr>
            <a:r>
              <a:rPr lang="en-US" sz="2800" dirty="0">
                <a:solidFill>
                  <a:schemeClr val="accent3">
                    <a:lumMod val="25000"/>
                  </a:schemeClr>
                </a:solidFill>
                <a:latin typeface="+mj-lt"/>
              </a:rPr>
              <a:t>K-Means;</a:t>
            </a:r>
          </a:p>
          <a:p>
            <a:pPr>
              <a:lnSpc>
                <a:spcPct val="100000"/>
              </a:lnSpc>
              <a:spcBef>
                <a:spcPts val="1400"/>
              </a:spcBef>
            </a:pPr>
            <a:r>
              <a:rPr lang="en-US" sz="2800" dirty="0">
                <a:solidFill>
                  <a:schemeClr val="accent3">
                    <a:lumMod val="25000"/>
                  </a:schemeClr>
                </a:solidFill>
                <a:latin typeface="+mj-lt"/>
              </a:rPr>
              <a:t>Conclusion.</a:t>
            </a:r>
          </a:p>
          <a:p>
            <a:endParaRPr lang="en-US" dirty="0"/>
          </a:p>
        </p:txBody>
      </p:sp>
      <p:sp>
        <p:nvSpPr>
          <p:cNvPr id="4" name="Slide Number Placeholder 3">
            <a:extLst>
              <a:ext uri="{FF2B5EF4-FFF2-40B4-BE49-F238E27FC236}">
                <a16:creationId xmlns:a16="http://schemas.microsoft.com/office/drawing/2014/main" id="{8FF671E8-D201-4244-AB9A-1058A42875FA}"/>
              </a:ext>
            </a:extLst>
          </p:cNvPr>
          <p:cNvSpPr>
            <a:spLocks noGrp="1"/>
          </p:cNvSpPr>
          <p:nvPr>
            <p:ph type="sldNum" sz="quarter" idx="12"/>
          </p:nvPr>
        </p:nvSpPr>
        <p:spPr/>
        <p:txBody>
          <a:bodyPr/>
          <a:lstStyle/>
          <a:p>
            <a:fld id="{8891CC42-FE1A-4DA1-81A2-B409EFB65234}" type="slidenum">
              <a:rPr lang="en-US" smtClean="0"/>
              <a:t>2</a:t>
            </a:fld>
            <a:endParaRPr lang="en-US"/>
          </a:p>
        </p:txBody>
      </p:sp>
    </p:spTree>
    <p:extLst>
      <p:ext uri="{BB962C8B-B14F-4D97-AF65-F5344CB8AC3E}">
        <p14:creationId xmlns:p14="http://schemas.microsoft.com/office/powerpoint/2010/main" val="37319074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C2D46-74AB-447F-BB26-C42F1D3E7888}"/>
              </a:ext>
            </a:extLst>
          </p:cNvPr>
          <p:cNvSpPr>
            <a:spLocks noGrp="1"/>
          </p:cNvSpPr>
          <p:nvPr>
            <p:ph type="title"/>
          </p:nvPr>
        </p:nvSpPr>
        <p:spPr>
          <a:xfrm>
            <a:off x="136236" y="88034"/>
            <a:ext cx="11861799" cy="595457"/>
          </a:xfrm>
        </p:spPr>
        <p:txBody>
          <a:bodyPr>
            <a:normAutofit fontScale="90000"/>
          </a:bodyPr>
          <a:lstStyle/>
          <a:p>
            <a:r>
              <a:rPr lang="en-US" dirty="0"/>
              <a:t>Agglomerative Clustering</a:t>
            </a:r>
          </a:p>
        </p:txBody>
      </p:sp>
      <p:sp>
        <p:nvSpPr>
          <p:cNvPr id="3" name="Content Placeholder 2">
            <a:extLst>
              <a:ext uri="{FF2B5EF4-FFF2-40B4-BE49-F238E27FC236}">
                <a16:creationId xmlns:a16="http://schemas.microsoft.com/office/drawing/2014/main" id="{04749E9A-93AA-4EA3-A633-091280C3225E}"/>
              </a:ext>
            </a:extLst>
          </p:cNvPr>
          <p:cNvSpPr>
            <a:spLocks noGrp="1"/>
          </p:cNvSpPr>
          <p:nvPr>
            <p:ph idx="1"/>
          </p:nvPr>
        </p:nvSpPr>
        <p:spPr>
          <a:xfrm>
            <a:off x="136236" y="683491"/>
            <a:ext cx="11861798" cy="5957454"/>
          </a:xfrm>
        </p:spPr>
        <p:txBody>
          <a:bodyPr/>
          <a:lstStyle/>
          <a:p>
            <a:r>
              <a:rPr lang="en-US" dirty="0"/>
              <a:t>Score using ward linkage</a:t>
            </a:r>
          </a:p>
          <a:p>
            <a:endParaRPr lang="en-US" dirty="0"/>
          </a:p>
        </p:txBody>
      </p:sp>
      <p:sp>
        <p:nvSpPr>
          <p:cNvPr id="4" name="Slide Number Placeholder 3">
            <a:extLst>
              <a:ext uri="{FF2B5EF4-FFF2-40B4-BE49-F238E27FC236}">
                <a16:creationId xmlns:a16="http://schemas.microsoft.com/office/drawing/2014/main" id="{8FF671E8-D201-4244-AB9A-1058A42875FA}"/>
              </a:ext>
            </a:extLst>
          </p:cNvPr>
          <p:cNvSpPr>
            <a:spLocks noGrp="1"/>
          </p:cNvSpPr>
          <p:nvPr>
            <p:ph type="sldNum" sz="quarter" idx="12"/>
          </p:nvPr>
        </p:nvSpPr>
        <p:spPr/>
        <p:txBody>
          <a:bodyPr/>
          <a:lstStyle/>
          <a:p>
            <a:fld id="{8891CC42-FE1A-4DA1-81A2-B409EFB65234}" type="slidenum">
              <a:rPr lang="en-US" smtClean="0"/>
              <a:t>20</a:t>
            </a:fld>
            <a:endParaRPr lang="en-US"/>
          </a:p>
        </p:txBody>
      </p:sp>
      <p:pic>
        <p:nvPicPr>
          <p:cNvPr id="8" name="Picture 7">
            <a:extLst>
              <a:ext uri="{FF2B5EF4-FFF2-40B4-BE49-F238E27FC236}">
                <a16:creationId xmlns:a16="http://schemas.microsoft.com/office/drawing/2014/main" id="{A0F5DA97-756E-4049-BDDF-F61C6F5D33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379" y="1278948"/>
            <a:ext cx="6686550" cy="4933950"/>
          </a:xfrm>
          <a:prstGeom prst="rect">
            <a:avLst/>
          </a:prstGeom>
        </p:spPr>
      </p:pic>
    </p:spTree>
    <p:extLst>
      <p:ext uri="{BB962C8B-B14F-4D97-AF65-F5344CB8AC3E}">
        <p14:creationId xmlns:p14="http://schemas.microsoft.com/office/powerpoint/2010/main" val="1813283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C2D46-74AB-447F-BB26-C42F1D3E7888}"/>
              </a:ext>
            </a:extLst>
          </p:cNvPr>
          <p:cNvSpPr>
            <a:spLocks noGrp="1"/>
          </p:cNvSpPr>
          <p:nvPr>
            <p:ph type="title"/>
          </p:nvPr>
        </p:nvSpPr>
        <p:spPr>
          <a:xfrm>
            <a:off x="136236" y="88034"/>
            <a:ext cx="11861799" cy="595457"/>
          </a:xfrm>
        </p:spPr>
        <p:txBody>
          <a:bodyPr>
            <a:normAutofit fontScale="90000"/>
          </a:bodyPr>
          <a:lstStyle/>
          <a:p>
            <a:r>
              <a:rPr lang="en-US" dirty="0"/>
              <a:t>Agglomerative Clustering</a:t>
            </a:r>
          </a:p>
        </p:txBody>
      </p:sp>
      <p:sp>
        <p:nvSpPr>
          <p:cNvPr id="3" name="Content Placeholder 2">
            <a:extLst>
              <a:ext uri="{FF2B5EF4-FFF2-40B4-BE49-F238E27FC236}">
                <a16:creationId xmlns:a16="http://schemas.microsoft.com/office/drawing/2014/main" id="{04749E9A-93AA-4EA3-A633-091280C3225E}"/>
              </a:ext>
            </a:extLst>
          </p:cNvPr>
          <p:cNvSpPr>
            <a:spLocks noGrp="1"/>
          </p:cNvSpPr>
          <p:nvPr>
            <p:ph idx="1"/>
          </p:nvPr>
        </p:nvSpPr>
        <p:spPr>
          <a:xfrm>
            <a:off x="136236" y="683491"/>
            <a:ext cx="11861798" cy="5957454"/>
          </a:xfrm>
        </p:spPr>
        <p:txBody>
          <a:bodyPr/>
          <a:lstStyle/>
          <a:p>
            <a:r>
              <a:rPr lang="en-US" dirty="0"/>
              <a:t>Score Using complete linkage</a:t>
            </a:r>
          </a:p>
          <a:p>
            <a:endParaRPr lang="en-US" dirty="0"/>
          </a:p>
        </p:txBody>
      </p:sp>
      <p:sp>
        <p:nvSpPr>
          <p:cNvPr id="4" name="Slide Number Placeholder 3">
            <a:extLst>
              <a:ext uri="{FF2B5EF4-FFF2-40B4-BE49-F238E27FC236}">
                <a16:creationId xmlns:a16="http://schemas.microsoft.com/office/drawing/2014/main" id="{8FF671E8-D201-4244-AB9A-1058A42875FA}"/>
              </a:ext>
            </a:extLst>
          </p:cNvPr>
          <p:cNvSpPr>
            <a:spLocks noGrp="1"/>
          </p:cNvSpPr>
          <p:nvPr>
            <p:ph type="sldNum" sz="quarter" idx="12"/>
          </p:nvPr>
        </p:nvSpPr>
        <p:spPr/>
        <p:txBody>
          <a:bodyPr/>
          <a:lstStyle/>
          <a:p>
            <a:fld id="{8891CC42-FE1A-4DA1-81A2-B409EFB65234}" type="slidenum">
              <a:rPr lang="en-US" smtClean="0"/>
              <a:t>21</a:t>
            </a:fld>
            <a:endParaRPr lang="en-US"/>
          </a:p>
        </p:txBody>
      </p:sp>
      <p:pic>
        <p:nvPicPr>
          <p:cNvPr id="6" name="Picture 5">
            <a:extLst>
              <a:ext uri="{FF2B5EF4-FFF2-40B4-BE49-F238E27FC236}">
                <a16:creationId xmlns:a16="http://schemas.microsoft.com/office/drawing/2014/main" id="{EF67DE0C-8483-4004-912F-7AD0C1E27D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711" y="1154198"/>
            <a:ext cx="6286616" cy="4903881"/>
          </a:xfrm>
          <a:prstGeom prst="rect">
            <a:avLst/>
          </a:prstGeom>
        </p:spPr>
      </p:pic>
    </p:spTree>
    <p:extLst>
      <p:ext uri="{BB962C8B-B14F-4D97-AF65-F5344CB8AC3E}">
        <p14:creationId xmlns:p14="http://schemas.microsoft.com/office/powerpoint/2010/main" val="813253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C2D46-74AB-447F-BB26-C42F1D3E7888}"/>
              </a:ext>
            </a:extLst>
          </p:cNvPr>
          <p:cNvSpPr>
            <a:spLocks noGrp="1"/>
          </p:cNvSpPr>
          <p:nvPr>
            <p:ph type="title"/>
          </p:nvPr>
        </p:nvSpPr>
        <p:spPr>
          <a:xfrm>
            <a:off x="136236" y="88034"/>
            <a:ext cx="11861799" cy="595457"/>
          </a:xfrm>
        </p:spPr>
        <p:txBody>
          <a:bodyPr>
            <a:normAutofit fontScale="90000"/>
          </a:bodyPr>
          <a:lstStyle/>
          <a:p>
            <a:r>
              <a:rPr lang="en-US" i="1" dirty="0">
                <a:solidFill>
                  <a:srgbClr val="C00000"/>
                </a:solidFill>
                <a:effectLst/>
                <a:latin typeface="+mn-lt"/>
              </a:rPr>
              <a:t>K-Means Clustering</a:t>
            </a:r>
            <a:endParaRPr lang="en-US" dirty="0"/>
          </a:p>
        </p:txBody>
      </p:sp>
      <p:sp>
        <p:nvSpPr>
          <p:cNvPr id="3" name="Content Placeholder 2">
            <a:extLst>
              <a:ext uri="{FF2B5EF4-FFF2-40B4-BE49-F238E27FC236}">
                <a16:creationId xmlns:a16="http://schemas.microsoft.com/office/drawing/2014/main" id="{04749E9A-93AA-4EA3-A633-091280C3225E}"/>
              </a:ext>
            </a:extLst>
          </p:cNvPr>
          <p:cNvSpPr>
            <a:spLocks noGrp="1"/>
          </p:cNvSpPr>
          <p:nvPr>
            <p:ph idx="1"/>
          </p:nvPr>
        </p:nvSpPr>
        <p:spPr>
          <a:xfrm>
            <a:off x="136236" y="683491"/>
            <a:ext cx="11861798" cy="5957454"/>
          </a:xfrm>
        </p:spPr>
        <p:txBody>
          <a:bodyPr/>
          <a:lstStyle/>
          <a:p>
            <a:r>
              <a:rPr lang="en-US" dirty="0"/>
              <a:t>Diagram below shows the dendrogram for the Hierarchical Agglomerative Clustering model</a:t>
            </a:r>
          </a:p>
        </p:txBody>
      </p:sp>
      <p:sp>
        <p:nvSpPr>
          <p:cNvPr id="4" name="Slide Number Placeholder 3">
            <a:extLst>
              <a:ext uri="{FF2B5EF4-FFF2-40B4-BE49-F238E27FC236}">
                <a16:creationId xmlns:a16="http://schemas.microsoft.com/office/drawing/2014/main" id="{8FF671E8-D201-4244-AB9A-1058A42875FA}"/>
              </a:ext>
            </a:extLst>
          </p:cNvPr>
          <p:cNvSpPr>
            <a:spLocks noGrp="1"/>
          </p:cNvSpPr>
          <p:nvPr>
            <p:ph type="sldNum" sz="quarter" idx="12"/>
          </p:nvPr>
        </p:nvSpPr>
        <p:spPr/>
        <p:txBody>
          <a:bodyPr/>
          <a:lstStyle/>
          <a:p>
            <a:fld id="{8891CC42-FE1A-4DA1-81A2-B409EFB65234}" type="slidenum">
              <a:rPr lang="en-US" smtClean="0"/>
              <a:t>22</a:t>
            </a:fld>
            <a:endParaRPr lang="en-US"/>
          </a:p>
        </p:txBody>
      </p:sp>
      <p:pic>
        <p:nvPicPr>
          <p:cNvPr id="7" name="Picture 6">
            <a:extLst>
              <a:ext uri="{FF2B5EF4-FFF2-40B4-BE49-F238E27FC236}">
                <a16:creationId xmlns:a16="http://schemas.microsoft.com/office/drawing/2014/main" id="{C54D70C6-6BC7-4A0E-9B97-BAE52A9C42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786" y="1633349"/>
            <a:ext cx="11212698" cy="4541160"/>
          </a:xfrm>
          <a:prstGeom prst="rect">
            <a:avLst/>
          </a:prstGeom>
        </p:spPr>
      </p:pic>
    </p:spTree>
    <p:extLst>
      <p:ext uri="{BB962C8B-B14F-4D97-AF65-F5344CB8AC3E}">
        <p14:creationId xmlns:p14="http://schemas.microsoft.com/office/powerpoint/2010/main" val="3184642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C2D46-74AB-447F-BB26-C42F1D3E7888}"/>
              </a:ext>
            </a:extLst>
          </p:cNvPr>
          <p:cNvSpPr>
            <a:spLocks noGrp="1"/>
          </p:cNvSpPr>
          <p:nvPr>
            <p:ph type="title"/>
          </p:nvPr>
        </p:nvSpPr>
        <p:spPr>
          <a:xfrm>
            <a:off x="136236" y="88034"/>
            <a:ext cx="11861799" cy="595457"/>
          </a:xfrm>
        </p:spPr>
        <p:txBody>
          <a:bodyPr>
            <a:normAutofit fontScale="90000"/>
          </a:bodyPr>
          <a:lstStyle/>
          <a:p>
            <a:r>
              <a:rPr lang="en-US" i="1" dirty="0">
                <a:solidFill>
                  <a:srgbClr val="C00000"/>
                </a:solidFill>
                <a:effectLst/>
                <a:latin typeface="+mn-lt"/>
              </a:rPr>
              <a:t>K-Means Clustering</a:t>
            </a:r>
            <a:endParaRPr lang="en-US" dirty="0"/>
          </a:p>
        </p:txBody>
      </p:sp>
      <p:sp>
        <p:nvSpPr>
          <p:cNvPr id="3" name="Content Placeholder 2">
            <a:extLst>
              <a:ext uri="{FF2B5EF4-FFF2-40B4-BE49-F238E27FC236}">
                <a16:creationId xmlns:a16="http://schemas.microsoft.com/office/drawing/2014/main" id="{04749E9A-93AA-4EA3-A633-091280C3225E}"/>
              </a:ext>
            </a:extLst>
          </p:cNvPr>
          <p:cNvSpPr>
            <a:spLocks noGrp="1"/>
          </p:cNvSpPr>
          <p:nvPr>
            <p:ph idx="1"/>
          </p:nvPr>
        </p:nvSpPr>
        <p:spPr>
          <a:xfrm>
            <a:off x="136236" y="683491"/>
            <a:ext cx="11861798" cy="5957454"/>
          </a:xfrm>
        </p:spPr>
        <p:txBody>
          <a:bodyPr/>
          <a:lstStyle/>
          <a:p>
            <a:r>
              <a:rPr lang="en-US" dirty="0" err="1"/>
              <a:t>Silhouette_scores</a:t>
            </a:r>
            <a:r>
              <a:rPr lang="en-US" dirty="0"/>
              <a:t> by number of clusters</a:t>
            </a:r>
          </a:p>
          <a:p>
            <a:endParaRPr lang="en-US" dirty="0"/>
          </a:p>
        </p:txBody>
      </p:sp>
      <p:sp>
        <p:nvSpPr>
          <p:cNvPr id="4" name="Slide Number Placeholder 3">
            <a:extLst>
              <a:ext uri="{FF2B5EF4-FFF2-40B4-BE49-F238E27FC236}">
                <a16:creationId xmlns:a16="http://schemas.microsoft.com/office/drawing/2014/main" id="{8FF671E8-D201-4244-AB9A-1058A42875FA}"/>
              </a:ext>
            </a:extLst>
          </p:cNvPr>
          <p:cNvSpPr>
            <a:spLocks noGrp="1"/>
          </p:cNvSpPr>
          <p:nvPr>
            <p:ph type="sldNum" sz="quarter" idx="12"/>
          </p:nvPr>
        </p:nvSpPr>
        <p:spPr/>
        <p:txBody>
          <a:bodyPr/>
          <a:lstStyle/>
          <a:p>
            <a:fld id="{8891CC42-FE1A-4DA1-81A2-B409EFB65234}" type="slidenum">
              <a:rPr lang="en-US" smtClean="0"/>
              <a:t>23</a:t>
            </a:fld>
            <a:endParaRPr lang="en-US"/>
          </a:p>
        </p:txBody>
      </p:sp>
      <p:pic>
        <p:nvPicPr>
          <p:cNvPr id="6" name="Picture 5">
            <a:extLst>
              <a:ext uri="{FF2B5EF4-FFF2-40B4-BE49-F238E27FC236}">
                <a16:creationId xmlns:a16="http://schemas.microsoft.com/office/drawing/2014/main" id="{2AFD7DB9-27EE-435F-A746-A5D44BF2DE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8787" y="1319663"/>
            <a:ext cx="7392249" cy="5036687"/>
          </a:xfrm>
          <a:prstGeom prst="rect">
            <a:avLst/>
          </a:prstGeom>
        </p:spPr>
      </p:pic>
    </p:spTree>
    <p:extLst>
      <p:ext uri="{BB962C8B-B14F-4D97-AF65-F5344CB8AC3E}">
        <p14:creationId xmlns:p14="http://schemas.microsoft.com/office/powerpoint/2010/main" val="3265886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C2D46-74AB-447F-BB26-C42F1D3E7888}"/>
              </a:ext>
            </a:extLst>
          </p:cNvPr>
          <p:cNvSpPr>
            <a:spLocks noGrp="1"/>
          </p:cNvSpPr>
          <p:nvPr>
            <p:ph type="title"/>
          </p:nvPr>
        </p:nvSpPr>
        <p:spPr>
          <a:xfrm>
            <a:off x="136236" y="88034"/>
            <a:ext cx="11861799" cy="595457"/>
          </a:xfrm>
        </p:spPr>
        <p:txBody>
          <a:bodyPr>
            <a:normAutofit fontScale="90000"/>
          </a:bodyPr>
          <a:lstStyle/>
          <a:p>
            <a:r>
              <a:rPr lang="en-US" dirty="0">
                <a:solidFill>
                  <a:srgbClr val="C00000"/>
                </a:solidFill>
              </a:rPr>
              <a:t>Conclusion</a:t>
            </a:r>
          </a:p>
        </p:txBody>
      </p:sp>
      <p:sp>
        <p:nvSpPr>
          <p:cNvPr id="3" name="Content Placeholder 2">
            <a:extLst>
              <a:ext uri="{FF2B5EF4-FFF2-40B4-BE49-F238E27FC236}">
                <a16:creationId xmlns:a16="http://schemas.microsoft.com/office/drawing/2014/main" id="{04749E9A-93AA-4EA3-A633-091280C3225E}"/>
              </a:ext>
            </a:extLst>
          </p:cNvPr>
          <p:cNvSpPr>
            <a:spLocks noGrp="1"/>
          </p:cNvSpPr>
          <p:nvPr>
            <p:ph idx="1"/>
          </p:nvPr>
        </p:nvSpPr>
        <p:spPr>
          <a:xfrm>
            <a:off x="136236" y="683491"/>
            <a:ext cx="11861798" cy="5957454"/>
          </a:xfrm>
        </p:spPr>
        <p:txBody>
          <a:bodyPr/>
          <a:lstStyle/>
          <a:p>
            <a:endParaRPr lang="en-US" dirty="0"/>
          </a:p>
          <a:p>
            <a:endParaRPr lang="en-US" dirty="0"/>
          </a:p>
          <a:p>
            <a:r>
              <a:rPr lang="en-US" i="1" dirty="0">
                <a:latin typeface="+mj-lt"/>
              </a:rPr>
              <a:t>From the abovementioned analysis, a few important findings can be outlined. Performing both K-means and agglomerative clustering algorithms, one could observe that the best model for the prediction of a potential myocardial infarction is the **Complete-link agglomerative technique**. On the contrary, for predicting those cases that there won't be any implications, the most suitable is the **Ward-link agglomerative clustering**. From both the dendrogram and the </a:t>
            </a:r>
            <a:r>
              <a:rPr lang="en-US" i="1" dirty="0" err="1">
                <a:latin typeface="+mj-lt"/>
              </a:rPr>
              <a:t>silhoute</a:t>
            </a:r>
            <a:r>
              <a:rPr lang="en-US" i="1" dirty="0">
                <a:latin typeface="+mj-lt"/>
              </a:rPr>
              <a:t> score plots, it is evident that the optimal number of the clusters is **two**.</a:t>
            </a:r>
          </a:p>
        </p:txBody>
      </p:sp>
      <p:sp>
        <p:nvSpPr>
          <p:cNvPr id="4" name="Slide Number Placeholder 3">
            <a:extLst>
              <a:ext uri="{FF2B5EF4-FFF2-40B4-BE49-F238E27FC236}">
                <a16:creationId xmlns:a16="http://schemas.microsoft.com/office/drawing/2014/main" id="{8FF671E8-D201-4244-AB9A-1058A42875FA}"/>
              </a:ext>
            </a:extLst>
          </p:cNvPr>
          <p:cNvSpPr>
            <a:spLocks noGrp="1"/>
          </p:cNvSpPr>
          <p:nvPr>
            <p:ph type="sldNum" sz="quarter" idx="12"/>
          </p:nvPr>
        </p:nvSpPr>
        <p:spPr/>
        <p:txBody>
          <a:bodyPr/>
          <a:lstStyle/>
          <a:p>
            <a:fld id="{8891CC42-FE1A-4DA1-81A2-B409EFB65234}" type="slidenum">
              <a:rPr lang="en-US" smtClean="0"/>
              <a:t>24</a:t>
            </a:fld>
            <a:endParaRPr lang="en-US"/>
          </a:p>
        </p:txBody>
      </p:sp>
    </p:spTree>
    <p:extLst>
      <p:ext uri="{BB962C8B-B14F-4D97-AF65-F5344CB8AC3E}">
        <p14:creationId xmlns:p14="http://schemas.microsoft.com/office/powerpoint/2010/main" val="25859100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C2D46-74AB-447F-BB26-C42F1D3E7888}"/>
              </a:ext>
            </a:extLst>
          </p:cNvPr>
          <p:cNvSpPr>
            <a:spLocks noGrp="1"/>
          </p:cNvSpPr>
          <p:nvPr>
            <p:ph type="title"/>
          </p:nvPr>
        </p:nvSpPr>
        <p:spPr>
          <a:xfrm>
            <a:off x="136236" y="88034"/>
            <a:ext cx="11861799" cy="595457"/>
          </a:xfrm>
        </p:spPr>
        <p:txBody>
          <a:bodyPr>
            <a:normAutofit fontScale="90000"/>
          </a:bodyPr>
          <a:lstStyle/>
          <a:p>
            <a:r>
              <a:rPr lang="en-US" dirty="0">
                <a:solidFill>
                  <a:srgbClr val="C00000"/>
                </a:solidFill>
              </a:rPr>
              <a:t>Next steps</a:t>
            </a:r>
          </a:p>
        </p:txBody>
      </p:sp>
      <p:sp>
        <p:nvSpPr>
          <p:cNvPr id="3" name="Content Placeholder 2">
            <a:extLst>
              <a:ext uri="{FF2B5EF4-FFF2-40B4-BE49-F238E27FC236}">
                <a16:creationId xmlns:a16="http://schemas.microsoft.com/office/drawing/2014/main" id="{04749E9A-93AA-4EA3-A633-091280C3225E}"/>
              </a:ext>
            </a:extLst>
          </p:cNvPr>
          <p:cNvSpPr>
            <a:spLocks noGrp="1"/>
          </p:cNvSpPr>
          <p:nvPr>
            <p:ph idx="1"/>
          </p:nvPr>
        </p:nvSpPr>
        <p:spPr>
          <a:xfrm>
            <a:off x="136236" y="683491"/>
            <a:ext cx="11861798" cy="5957454"/>
          </a:xfrm>
        </p:spPr>
        <p:txBody>
          <a:bodyPr/>
          <a:lstStyle/>
          <a:p>
            <a:endParaRPr lang="en-US" dirty="0"/>
          </a:p>
          <a:p>
            <a:r>
              <a:rPr lang="en-US" dirty="0"/>
              <a:t>As a further suggestion, a DBSCAN could be implemented, following a Principal Component Analysis.</a:t>
            </a:r>
          </a:p>
          <a:p>
            <a:endParaRPr lang="en-US" dirty="0"/>
          </a:p>
          <a:p>
            <a:endParaRPr lang="en-US" dirty="0"/>
          </a:p>
          <a:p>
            <a:r>
              <a:rPr lang="en-US" dirty="0"/>
              <a:t>Link to the </a:t>
            </a:r>
            <a:r>
              <a:rPr lang="en-US" dirty="0" err="1"/>
              <a:t>Github</a:t>
            </a:r>
            <a:r>
              <a:rPr lang="en-US" dirty="0"/>
              <a:t> Repo: </a:t>
            </a:r>
            <a:r>
              <a:rPr lang="en-US" dirty="0">
                <a:hlinkClick r:id="rId2"/>
              </a:rPr>
              <a:t>https://github.com/LucianPopaLVP/Project-4---Unsupervised-Machine-Learning</a:t>
            </a:r>
            <a:endParaRPr lang="en-US" dirty="0"/>
          </a:p>
        </p:txBody>
      </p:sp>
      <p:sp>
        <p:nvSpPr>
          <p:cNvPr id="4" name="Slide Number Placeholder 3">
            <a:extLst>
              <a:ext uri="{FF2B5EF4-FFF2-40B4-BE49-F238E27FC236}">
                <a16:creationId xmlns:a16="http://schemas.microsoft.com/office/drawing/2014/main" id="{8FF671E8-D201-4244-AB9A-1058A42875FA}"/>
              </a:ext>
            </a:extLst>
          </p:cNvPr>
          <p:cNvSpPr>
            <a:spLocks noGrp="1"/>
          </p:cNvSpPr>
          <p:nvPr>
            <p:ph type="sldNum" sz="quarter" idx="12"/>
          </p:nvPr>
        </p:nvSpPr>
        <p:spPr/>
        <p:txBody>
          <a:bodyPr/>
          <a:lstStyle/>
          <a:p>
            <a:fld id="{8891CC42-FE1A-4DA1-81A2-B409EFB65234}" type="slidenum">
              <a:rPr lang="en-US" smtClean="0"/>
              <a:t>25</a:t>
            </a:fld>
            <a:endParaRPr lang="en-US"/>
          </a:p>
        </p:txBody>
      </p:sp>
    </p:spTree>
    <p:extLst>
      <p:ext uri="{BB962C8B-B14F-4D97-AF65-F5344CB8AC3E}">
        <p14:creationId xmlns:p14="http://schemas.microsoft.com/office/powerpoint/2010/main" val="39972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9000" r="-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820F4-87A0-4991-9C29-C8309524EC97}"/>
              </a:ext>
            </a:extLst>
          </p:cNvPr>
          <p:cNvSpPr>
            <a:spLocks noGrp="1"/>
          </p:cNvSpPr>
          <p:nvPr>
            <p:ph type="title"/>
          </p:nvPr>
        </p:nvSpPr>
        <p:spPr>
          <a:xfrm>
            <a:off x="4532745" y="2535670"/>
            <a:ext cx="10515600" cy="1325563"/>
          </a:xfrm>
        </p:spPr>
        <p:txBody>
          <a:bodyPr/>
          <a:lstStyle/>
          <a:p>
            <a:r>
              <a:rPr lang="en-US" b="1" i="1" dirty="0"/>
              <a:t>Thank you!</a:t>
            </a:r>
          </a:p>
        </p:txBody>
      </p:sp>
    </p:spTree>
    <p:extLst>
      <p:ext uri="{BB962C8B-B14F-4D97-AF65-F5344CB8AC3E}">
        <p14:creationId xmlns:p14="http://schemas.microsoft.com/office/powerpoint/2010/main" val="1478997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C2D46-74AB-447F-BB26-C42F1D3E7888}"/>
              </a:ext>
            </a:extLst>
          </p:cNvPr>
          <p:cNvSpPr>
            <a:spLocks noGrp="1"/>
          </p:cNvSpPr>
          <p:nvPr>
            <p:ph type="title"/>
          </p:nvPr>
        </p:nvSpPr>
        <p:spPr>
          <a:xfrm>
            <a:off x="136236" y="88034"/>
            <a:ext cx="11861799" cy="595457"/>
          </a:xfrm>
        </p:spPr>
        <p:txBody>
          <a:bodyPr>
            <a:normAutofit fontScale="90000"/>
          </a:bodyPr>
          <a:lstStyle/>
          <a:p>
            <a:r>
              <a:rPr lang="en-US" i="1" dirty="0">
                <a:solidFill>
                  <a:srgbClr val="C00000"/>
                </a:solidFill>
              </a:rPr>
              <a:t>Introduction</a:t>
            </a:r>
            <a:endParaRPr lang="en-US" dirty="0"/>
          </a:p>
        </p:txBody>
      </p:sp>
      <p:sp>
        <p:nvSpPr>
          <p:cNvPr id="3" name="Content Placeholder 2">
            <a:extLst>
              <a:ext uri="{FF2B5EF4-FFF2-40B4-BE49-F238E27FC236}">
                <a16:creationId xmlns:a16="http://schemas.microsoft.com/office/drawing/2014/main" id="{04749E9A-93AA-4EA3-A633-091280C3225E}"/>
              </a:ext>
            </a:extLst>
          </p:cNvPr>
          <p:cNvSpPr>
            <a:spLocks noGrp="1"/>
          </p:cNvSpPr>
          <p:nvPr>
            <p:ph idx="1"/>
          </p:nvPr>
        </p:nvSpPr>
        <p:spPr>
          <a:xfrm>
            <a:off x="136236" y="683491"/>
            <a:ext cx="11861798" cy="5957454"/>
          </a:xfrm>
        </p:spPr>
        <p:txBody>
          <a:bodyPr>
            <a:noAutofit/>
          </a:bodyPr>
          <a:lstStyle/>
          <a:p>
            <a:r>
              <a:rPr lang="en-US" sz="1800" dirty="0">
                <a:latin typeface="+mj-lt"/>
              </a:rPr>
              <a:t>The heart is an amazing organ. It continuously pumps oxygen and nutrient-rich blood throughout your body to sustain life. This fist-sized powerhouse beats (expands and contracts) 100,000 times per day pumping 23,000 liters (5,000 gallons) of blood every day. To work properly, the heart (just like any other muscle) needs a good blood supply.   </a:t>
            </a:r>
          </a:p>
          <a:p>
            <a:r>
              <a:rPr lang="en-US" sz="1800" dirty="0">
                <a:latin typeface="+mj-lt"/>
              </a:rPr>
              <a:t>WHO announced that cardiovascular diseases is the top one killer over the world. There are seventeen million people died from it every year, especially heart disease. Prevention is better than cure. If we can evaluate the risk of every patient who probably has heart disease, that is, not only patients but also everyone can do something earlier to keep illness away.</a:t>
            </a:r>
          </a:p>
          <a:p>
            <a:r>
              <a:rPr lang="en-US" sz="1800" dirty="0">
                <a:latin typeface="+mj-lt"/>
              </a:rPr>
              <a:t>A heart attack (also known as myocardial infarction; MI) is defined as the sudden blockage of blood flow to a portion of the heart. Some of the heart muscle begins to die during a heart attack, and without early medical treatment, the loss of the muscle could be permanent. </a:t>
            </a:r>
          </a:p>
          <a:p>
            <a:r>
              <a:rPr lang="en-US" sz="1800" dirty="0">
                <a:latin typeface="+mj-lt"/>
              </a:rPr>
              <a:t>Conditions such as high blood pressure, high blood cholesterol, obesity, and diabetes can raise the risk of a heart attack.  Behaviors such as an unhealthy diet, low levels of physical activity, smoking, and excessive alcohol consumption can contribute to the conditions that can cause heart attacks.  Some factors, such as age and family history of heart disease, cannot be modified but are associated with a higher risk of a heart attack.</a:t>
            </a:r>
          </a:p>
          <a:p>
            <a:pPr marL="0" indent="0">
              <a:buNone/>
            </a:pPr>
            <a:endParaRPr lang="en-US" sz="1800" b="1" i="1" dirty="0">
              <a:latin typeface="+mj-lt"/>
            </a:endParaRPr>
          </a:p>
          <a:p>
            <a:pPr marL="0" indent="0">
              <a:buNone/>
            </a:pPr>
            <a:r>
              <a:rPr lang="en-US" sz="1800" b="1" i="1" dirty="0">
                <a:latin typeface="+mj-lt"/>
              </a:rPr>
              <a:t>The goal:</a:t>
            </a:r>
          </a:p>
          <a:p>
            <a:r>
              <a:rPr lang="en-US" sz="1800" dirty="0">
                <a:latin typeface="+mj-lt"/>
              </a:rPr>
              <a:t>The aim of this project is to apply unsupervised learning techniques to find whether an individual will develop a heart attack risk or not. More specifically, after some feature engineering and exploratory data analysis, the k-means and agglomerative </a:t>
            </a:r>
            <a:r>
              <a:rPr lang="en-US" sz="1800" dirty="0" err="1">
                <a:latin typeface="+mj-lt"/>
              </a:rPr>
              <a:t>clusteing</a:t>
            </a:r>
            <a:r>
              <a:rPr lang="en-US" sz="1800" dirty="0">
                <a:latin typeface="+mj-lt"/>
              </a:rPr>
              <a:t> algorithms will be explored.</a:t>
            </a:r>
          </a:p>
        </p:txBody>
      </p:sp>
      <p:sp>
        <p:nvSpPr>
          <p:cNvPr id="4" name="Slide Number Placeholder 3">
            <a:extLst>
              <a:ext uri="{FF2B5EF4-FFF2-40B4-BE49-F238E27FC236}">
                <a16:creationId xmlns:a16="http://schemas.microsoft.com/office/drawing/2014/main" id="{8FF671E8-D201-4244-AB9A-1058A42875FA}"/>
              </a:ext>
            </a:extLst>
          </p:cNvPr>
          <p:cNvSpPr>
            <a:spLocks noGrp="1"/>
          </p:cNvSpPr>
          <p:nvPr>
            <p:ph type="sldNum" sz="quarter" idx="12"/>
          </p:nvPr>
        </p:nvSpPr>
        <p:spPr/>
        <p:txBody>
          <a:bodyPr/>
          <a:lstStyle/>
          <a:p>
            <a:fld id="{8891CC42-FE1A-4DA1-81A2-B409EFB65234}" type="slidenum">
              <a:rPr lang="en-US" smtClean="0"/>
              <a:t>3</a:t>
            </a:fld>
            <a:endParaRPr lang="en-US"/>
          </a:p>
        </p:txBody>
      </p:sp>
    </p:spTree>
    <p:extLst>
      <p:ext uri="{BB962C8B-B14F-4D97-AF65-F5344CB8AC3E}">
        <p14:creationId xmlns:p14="http://schemas.microsoft.com/office/powerpoint/2010/main" val="1790278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C2D46-74AB-447F-BB26-C42F1D3E7888}"/>
              </a:ext>
            </a:extLst>
          </p:cNvPr>
          <p:cNvSpPr>
            <a:spLocks noGrp="1"/>
          </p:cNvSpPr>
          <p:nvPr>
            <p:ph type="title"/>
          </p:nvPr>
        </p:nvSpPr>
        <p:spPr>
          <a:xfrm>
            <a:off x="136236" y="88034"/>
            <a:ext cx="11861799" cy="595457"/>
          </a:xfrm>
        </p:spPr>
        <p:txBody>
          <a:bodyPr>
            <a:normAutofit fontScale="90000"/>
          </a:bodyPr>
          <a:lstStyle/>
          <a:p>
            <a:r>
              <a:rPr lang="en-US" i="1" dirty="0">
                <a:solidFill>
                  <a:srgbClr val="C00000"/>
                </a:solidFill>
              </a:rPr>
              <a:t>Dataset description</a:t>
            </a:r>
          </a:p>
        </p:txBody>
      </p:sp>
      <p:sp>
        <p:nvSpPr>
          <p:cNvPr id="3" name="Content Placeholder 2">
            <a:extLst>
              <a:ext uri="{FF2B5EF4-FFF2-40B4-BE49-F238E27FC236}">
                <a16:creationId xmlns:a16="http://schemas.microsoft.com/office/drawing/2014/main" id="{04749E9A-93AA-4EA3-A633-091280C3225E}"/>
              </a:ext>
            </a:extLst>
          </p:cNvPr>
          <p:cNvSpPr>
            <a:spLocks noGrp="1"/>
          </p:cNvSpPr>
          <p:nvPr>
            <p:ph idx="1"/>
          </p:nvPr>
        </p:nvSpPr>
        <p:spPr>
          <a:xfrm>
            <a:off x="136236" y="683491"/>
            <a:ext cx="11861798" cy="5957454"/>
          </a:xfrm>
        </p:spPr>
        <p:txBody>
          <a:bodyPr>
            <a:noAutofit/>
          </a:bodyPr>
          <a:lstStyle/>
          <a:p>
            <a:pPr marL="0" indent="0">
              <a:buNone/>
            </a:pPr>
            <a:r>
              <a:rPr lang="en-US" sz="1600" dirty="0">
                <a:latin typeface="+mj-lt"/>
              </a:rPr>
              <a:t>For the exploration of the risk a person has to develop a heart attack, the </a:t>
            </a:r>
            <a:r>
              <a:rPr lang="en-US" sz="1600" dirty="0">
                <a:latin typeface="+mj-lt"/>
                <a:hlinkClick r:id="rId2">
                  <a:extLst>
                    <a:ext uri="{A12FA001-AC4F-418D-AE19-62706E023703}">
                      <ahyp:hlinkClr xmlns:ahyp="http://schemas.microsoft.com/office/drawing/2018/hyperlinkcolor" val="tx"/>
                    </a:ext>
                  </a:extLst>
                </a:hlinkClick>
              </a:rPr>
              <a:t>Heart Attack Analysis &amp; Prediction Dataset</a:t>
            </a:r>
            <a:r>
              <a:rPr lang="en-US" sz="1600" dirty="0">
                <a:latin typeface="+mj-lt"/>
              </a:rPr>
              <a:t> from *kaggle.com* was utilized. </a:t>
            </a:r>
          </a:p>
          <a:p>
            <a:pPr marL="0" indent="0">
              <a:buNone/>
            </a:pPr>
            <a:r>
              <a:rPr lang="en-US" sz="1600" b="0" dirty="0">
                <a:effectLst/>
                <a:latin typeface="+mj-lt"/>
              </a:rPr>
              <a:t>There are thirteen features and one target as below:</a:t>
            </a:r>
          </a:p>
          <a:p>
            <a:r>
              <a:rPr lang="en-US" sz="1600" b="0" dirty="0">
                <a:effectLst/>
                <a:latin typeface="+mj-lt"/>
              </a:rPr>
              <a:t>age: The person's age in years</a:t>
            </a:r>
          </a:p>
          <a:p>
            <a:r>
              <a:rPr lang="en-US" sz="1600" b="0" dirty="0">
                <a:effectLst/>
                <a:latin typeface="+mj-lt"/>
              </a:rPr>
              <a:t>sex: The person's sex (1 = male, 0 = female)</a:t>
            </a:r>
          </a:p>
          <a:p>
            <a:r>
              <a:rPr lang="en-US" sz="1600" b="0" dirty="0">
                <a:effectLst/>
                <a:latin typeface="+mj-lt"/>
              </a:rPr>
              <a:t> cp: The chest pain experienced (Value 1: typical angina, Value 2: atypical angina, Value 3: non-anginal pain, Value 4: asymptomatic)</a:t>
            </a:r>
          </a:p>
          <a:p>
            <a:r>
              <a:rPr lang="en-US" sz="1600" b="0" dirty="0" err="1">
                <a:effectLst/>
                <a:latin typeface="+mj-lt"/>
              </a:rPr>
              <a:t>trestbps</a:t>
            </a:r>
            <a:r>
              <a:rPr lang="en-US" sz="1600" b="0" dirty="0">
                <a:effectLst/>
                <a:latin typeface="+mj-lt"/>
              </a:rPr>
              <a:t>: The person's resting blood pressure (mm Hg on admission to the hospital)</a:t>
            </a:r>
          </a:p>
          <a:p>
            <a:r>
              <a:rPr lang="en-US" sz="1600" b="0" dirty="0" err="1">
                <a:effectLst/>
                <a:latin typeface="+mj-lt"/>
              </a:rPr>
              <a:t>chol</a:t>
            </a:r>
            <a:r>
              <a:rPr lang="en-US" sz="1600" b="0" dirty="0">
                <a:effectLst/>
                <a:latin typeface="+mj-lt"/>
              </a:rPr>
              <a:t>: The person's cholesterol measurement in mg/dl</a:t>
            </a:r>
          </a:p>
          <a:p>
            <a:r>
              <a:rPr lang="en-US" sz="1600" b="0" dirty="0" err="1">
                <a:effectLst/>
                <a:latin typeface="+mj-lt"/>
              </a:rPr>
              <a:t>fbs</a:t>
            </a:r>
            <a:r>
              <a:rPr lang="en-US" sz="1600" b="0" dirty="0">
                <a:effectLst/>
                <a:latin typeface="+mj-lt"/>
              </a:rPr>
              <a:t>: The person's fasting blood sugar (&gt; 120 mg/dl, 1 = true; 0 = false)</a:t>
            </a:r>
          </a:p>
          <a:p>
            <a:r>
              <a:rPr lang="en-US" sz="1600" b="0" dirty="0" err="1">
                <a:effectLst/>
                <a:latin typeface="+mj-lt"/>
              </a:rPr>
              <a:t>restecg</a:t>
            </a:r>
            <a:r>
              <a:rPr lang="en-US" sz="1600" b="0" dirty="0">
                <a:effectLst/>
                <a:latin typeface="+mj-lt"/>
              </a:rPr>
              <a:t>: Resting electrocardiographic measurement (0 = normal, 1 = having ST-T wave abnormality, 2 = showing probable or definite left ventricular hypertrophy by Estes' criteria)</a:t>
            </a:r>
          </a:p>
          <a:p>
            <a:r>
              <a:rPr lang="en-US" sz="1600" b="0" dirty="0" err="1">
                <a:effectLst/>
                <a:latin typeface="+mj-lt"/>
              </a:rPr>
              <a:t>thalach</a:t>
            </a:r>
            <a:r>
              <a:rPr lang="en-US" sz="1600" b="0" dirty="0">
                <a:effectLst/>
                <a:latin typeface="+mj-lt"/>
              </a:rPr>
              <a:t>: The person's maximum heart rate achieved</a:t>
            </a:r>
          </a:p>
          <a:p>
            <a:r>
              <a:rPr lang="en-US" sz="1600" b="0" dirty="0" err="1">
                <a:effectLst/>
                <a:latin typeface="+mj-lt"/>
              </a:rPr>
              <a:t>exang</a:t>
            </a:r>
            <a:r>
              <a:rPr lang="en-US" sz="1600" b="0" dirty="0">
                <a:effectLst/>
                <a:latin typeface="+mj-lt"/>
              </a:rPr>
              <a:t>: Exercise induced angina (1 = yes; 0 = no)</a:t>
            </a:r>
          </a:p>
          <a:p>
            <a:r>
              <a:rPr lang="en-US" sz="1600" b="0" dirty="0" err="1">
                <a:effectLst/>
                <a:latin typeface="+mj-lt"/>
              </a:rPr>
              <a:t>oldpeak</a:t>
            </a:r>
            <a:r>
              <a:rPr lang="en-US" sz="1600" b="0" dirty="0">
                <a:effectLst/>
                <a:latin typeface="+mj-lt"/>
              </a:rPr>
              <a:t>: ST depression induced by exercise relative to rest </a:t>
            </a:r>
          </a:p>
          <a:p>
            <a:r>
              <a:rPr lang="en-US" sz="1600" b="0" dirty="0">
                <a:effectLst/>
                <a:latin typeface="+mj-lt"/>
              </a:rPr>
              <a:t>slope: the slope of the peak exercise ST segment (Value 1: upsloping, Value 2: flat, Value 3: </a:t>
            </a:r>
            <a:r>
              <a:rPr lang="en-US" sz="1600" b="0" dirty="0" err="1">
                <a:effectLst/>
                <a:latin typeface="+mj-lt"/>
              </a:rPr>
              <a:t>downsloping</a:t>
            </a:r>
            <a:r>
              <a:rPr lang="en-US" sz="1600" b="0" dirty="0">
                <a:effectLst/>
                <a:latin typeface="+mj-lt"/>
              </a:rPr>
              <a:t>)</a:t>
            </a:r>
          </a:p>
          <a:p>
            <a:r>
              <a:rPr lang="en-US" sz="1600" b="0" dirty="0">
                <a:effectLst/>
                <a:latin typeface="+mj-lt"/>
              </a:rPr>
              <a:t>ca: The number of major vessels (0-3)</a:t>
            </a:r>
          </a:p>
          <a:p>
            <a:r>
              <a:rPr lang="en-US" sz="1600" b="0" dirty="0" err="1">
                <a:effectLst/>
                <a:latin typeface="+mj-lt"/>
              </a:rPr>
              <a:t>thal</a:t>
            </a:r>
            <a:r>
              <a:rPr lang="en-US" sz="1600" b="0" dirty="0">
                <a:effectLst/>
                <a:latin typeface="+mj-lt"/>
              </a:rPr>
              <a:t>: A blood disorder called thalassemia (3 = normal; 6 = fixed defect; 7 = reversable defect)  </a:t>
            </a:r>
          </a:p>
          <a:p>
            <a:r>
              <a:rPr lang="en-US" sz="1600" b="0" dirty="0">
                <a:effectLst/>
                <a:latin typeface="+mj-lt"/>
              </a:rPr>
              <a:t>target: Heart disease (0 = no, 1 = yes)</a:t>
            </a:r>
          </a:p>
        </p:txBody>
      </p:sp>
      <p:sp>
        <p:nvSpPr>
          <p:cNvPr id="4" name="Slide Number Placeholder 3">
            <a:extLst>
              <a:ext uri="{FF2B5EF4-FFF2-40B4-BE49-F238E27FC236}">
                <a16:creationId xmlns:a16="http://schemas.microsoft.com/office/drawing/2014/main" id="{8FF671E8-D201-4244-AB9A-1058A42875FA}"/>
              </a:ext>
            </a:extLst>
          </p:cNvPr>
          <p:cNvSpPr>
            <a:spLocks noGrp="1"/>
          </p:cNvSpPr>
          <p:nvPr>
            <p:ph type="sldNum" sz="quarter" idx="12"/>
          </p:nvPr>
        </p:nvSpPr>
        <p:spPr/>
        <p:txBody>
          <a:bodyPr/>
          <a:lstStyle/>
          <a:p>
            <a:fld id="{8891CC42-FE1A-4DA1-81A2-B409EFB65234}" type="slidenum">
              <a:rPr lang="en-US" smtClean="0"/>
              <a:t>4</a:t>
            </a:fld>
            <a:endParaRPr lang="en-US"/>
          </a:p>
        </p:txBody>
      </p:sp>
    </p:spTree>
    <p:extLst>
      <p:ext uri="{BB962C8B-B14F-4D97-AF65-F5344CB8AC3E}">
        <p14:creationId xmlns:p14="http://schemas.microsoft.com/office/powerpoint/2010/main" val="2348619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C2D46-74AB-447F-BB26-C42F1D3E7888}"/>
              </a:ext>
            </a:extLst>
          </p:cNvPr>
          <p:cNvSpPr>
            <a:spLocks noGrp="1"/>
          </p:cNvSpPr>
          <p:nvPr>
            <p:ph type="title"/>
          </p:nvPr>
        </p:nvSpPr>
        <p:spPr>
          <a:xfrm>
            <a:off x="562956" y="2882982"/>
            <a:ext cx="11861799" cy="595457"/>
          </a:xfrm>
        </p:spPr>
        <p:txBody>
          <a:bodyPr>
            <a:normAutofit fontScale="90000"/>
          </a:bodyPr>
          <a:lstStyle/>
          <a:p>
            <a:r>
              <a:rPr lang="en-US" dirty="0"/>
              <a:t>Methodology</a:t>
            </a:r>
          </a:p>
        </p:txBody>
      </p:sp>
      <p:sp>
        <p:nvSpPr>
          <p:cNvPr id="4" name="Slide Number Placeholder 3">
            <a:extLst>
              <a:ext uri="{FF2B5EF4-FFF2-40B4-BE49-F238E27FC236}">
                <a16:creationId xmlns:a16="http://schemas.microsoft.com/office/drawing/2014/main" id="{8FF671E8-D201-4244-AB9A-1058A42875FA}"/>
              </a:ext>
            </a:extLst>
          </p:cNvPr>
          <p:cNvSpPr>
            <a:spLocks noGrp="1"/>
          </p:cNvSpPr>
          <p:nvPr>
            <p:ph type="sldNum" sz="quarter" idx="12"/>
          </p:nvPr>
        </p:nvSpPr>
        <p:spPr/>
        <p:txBody>
          <a:bodyPr/>
          <a:lstStyle/>
          <a:p>
            <a:fld id="{8891CC42-FE1A-4DA1-81A2-B409EFB65234}" type="slidenum">
              <a:rPr lang="en-US" smtClean="0"/>
              <a:t>5</a:t>
            </a:fld>
            <a:endParaRPr lang="en-US"/>
          </a:p>
        </p:txBody>
      </p:sp>
    </p:spTree>
    <p:extLst>
      <p:ext uri="{BB962C8B-B14F-4D97-AF65-F5344CB8AC3E}">
        <p14:creationId xmlns:p14="http://schemas.microsoft.com/office/powerpoint/2010/main" val="3165875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C2D46-74AB-447F-BB26-C42F1D3E7888}"/>
              </a:ext>
            </a:extLst>
          </p:cNvPr>
          <p:cNvSpPr>
            <a:spLocks noGrp="1"/>
          </p:cNvSpPr>
          <p:nvPr>
            <p:ph type="title"/>
          </p:nvPr>
        </p:nvSpPr>
        <p:spPr>
          <a:xfrm>
            <a:off x="136236" y="88034"/>
            <a:ext cx="11861799" cy="595457"/>
          </a:xfrm>
        </p:spPr>
        <p:txBody>
          <a:bodyPr>
            <a:normAutofit fontScale="90000"/>
          </a:bodyPr>
          <a:lstStyle/>
          <a:p>
            <a:r>
              <a:rPr lang="en-US" i="1" dirty="0">
                <a:solidFill>
                  <a:srgbClr val="C00000"/>
                </a:solidFill>
              </a:rPr>
              <a:t>Data cleaning and preprocessing 	</a:t>
            </a:r>
            <a:endParaRPr lang="en-US" dirty="0"/>
          </a:p>
        </p:txBody>
      </p:sp>
      <p:pic>
        <p:nvPicPr>
          <p:cNvPr id="6" name="Content Placeholder 5">
            <a:extLst>
              <a:ext uri="{FF2B5EF4-FFF2-40B4-BE49-F238E27FC236}">
                <a16:creationId xmlns:a16="http://schemas.microsoft.com/office/drawing/2014/main" id="{1822CA25-E2DF-4D3C-B794-2DDC52D49F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236" y="974949"/>
            <a:ext cx="10714443" cy="3680178"/>
          </a:xfrm>
        </p:spPr>
      </p:pic>
      <p:sp>
        <p:nvSpPr>
          <p:cNvPr id="4" name="Slide Number Placeholder 3">
            <a:extLst>
              <a:ext uri="{FF2B5EF4-FFF2-40B4-BE49-F238E27FC236}">
                <a16:creationId xmlns:a16="http://schemas.microsoft.com/office/drawing/2014/main" id="{8FF671E8-D201-4244-AB9A-1058A42875FA}"/>
              </a:ext>
            </a:extLst>
          </p:cNvPr>
          <p:cNvSpPr>
            <a:spLocks noGrp="1"/>
          </p:cNvSpPr>
          <p:nvPr>
            <p:ph type="sldNum" sz="quarter" idx="12"/>
          </p:nvPr>
        </p:nvSpPr>
        <p:spPr/>
        <p:txBody>
          <a:bodyPr/>
          <a:lstStyle/>
          <a:p>
            <a:fld id="{8891CC42-FE1A-4DA1-81A2-B409EFB65234}" type="slidenum">
              <a:rPr lang="en-US" smtClean="0"/>
              <a:t>6</a:t>
            </a:fld>
            <a:endParaRPr lang="en-US"/>
          </a:p>
        </p:txBody>
      </p:sp>
    </p:spTree>
    <p:extLst>
      <p:ext uri="{BB962C8B-B14F-4D97-AF65-F5344CB8AC3E}">
        <p14:creationId xmlns:p14="http://schemas.microsoft.com/office/powerpoint/2010/main" val="3987922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C2D46-74AB-447F-BB26-C42F1D3E7888}"/>
              </a:ext>
            </a:extLst>
          </p:cNvPr>
          <p:cNvSpPr>
            <a:spLocks noGrp="1"/>
          </p:cNvSpPr>
          <p:nvPr>
            <p:ph type="title"/>
          </p:nvPr>
        </p:nvSpPr>
        <p:spPr>
          <a:xfrm>
            <a:off x="136236" y="88034"/>
            <a:ext cx="11861799" cy="595457"/>
          </a:xfrm>
        </p:spPr>
        <p:txBody>
          <a:bodyPr>
            <a:normAutofit fontScale="90000"/>
          </a:bodyPr>
          <a:lstStyle/>
          <a:p>
            <a:r>
              <a:rPr lang="en-US" i="1" dirty="0">
                <a:solidFill>
                  <a:srgbClr val="C00000"/>
                </a:solidFill>
              </a:rPr>
              <a:t>Data cleaning and preprocessing 	</a:t>
            </a:r>
            <a:endParaRPr lang="en-US" dirty="0"/>
          </a:p>
        </p:txBody>
      </p:sp>
      <p:pic>
        <p:nvPicPr>
          <p:cNvPr id="6" name="Content Placeholder 5">
            <a:extLst>
              <a:ext uri="{FF2B5EF4-FFF2-40B4-BE49-F238E27FC236}">
                <a16:creationId xmlns:a16="http://schemas.microsoft.com/office/drawing/2014/main" id="{37C1301C-5B4B-4178-A0F7-CD4F73E4D1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431635"/>
            <a:ext cx="6139939" cy="5107277"/>
          </a:xfrm>
        </p:spPr>
      </p:pic>
      <p:sp>
        <p:nvSpPr>
          <p:cNvPr id="4" name="Slide Number Placeholder 3">
            <a:extLst>
              <a:ext uri="{FF2B5EF4-FFF2-40B4-BE49-F238E27FC236}">
                <a16:creationId xmlns:a16="http://schemas.microsoft.com/office/drawing/2014/main" id="{8FF671E8-D201-4244-AB9A-1058A42875FA}"/>
              </a:ext>
            </a:extLst>
          </p:cNvPr>
          <p:cNvSpPr>
            <a:spLocks noGrp="1"/>
          </p:cNvSpPr>
          <p:nvPr>
            <p:ph type="sldNum" sz="quarter" idx="12"/>
          </p:nvPr>
        </p:nvSpPr>
        <p:spPr/>
        <p:txBody>
          <a:bodyPr/>
          <a:lstStyle/>
          <a:p>
            <a:fld id="{8891CC42-FE1A-4DA1-81A2-B409EFB65234}" type="slidenum">
              <a:rPr lang="en-US" smtClean="0"/>
              <a:t>7</a:t>
            </a:fld>
            <a:endParaRPr lang="en-US"/>
          </a:p>
        </p:txBody>
      </p:sp>
      <p:sp>
        <p:nvSpPr>
          <p:cNvPr id="7" name="TextBox 6">
            <a:extLst>
              <a:ext uri="{FF2B5EF4-FFF2-40B4-BE49-F238E27FC236}">
                <a16:creationId xmlns:a16="http://schemas.microsoft.com/office/drawing/2014/main" id="{D93A9720-A99C-439B-9D4C-E2BA04ED87A0}"/>
              </a:ext>
            </a:extLst>
          </p:cNvPr>
          <p:cNvSpPr txBox="1"/>
          <p:nvPr/>
        </p:nvSpPr>
        <p:spPr>
          <a:xfrm>
            <a:off x="461818" y="951345"/>
            <a:ext cx="8437759" cy="369332"/>
          </a:xfrm>
          <a:prstGeom prst="rect">
            <a:avLst/>
          </a:prstGeom>
          <a:noFill/>
        </p:spPr>
        <p:txBody>
          <a:bodyPr wrap="none" rtlCol="0">
            <a:spAutoFit/>
          </a:bodyPr>
          <a:lstStyle/>
          <a:p>
            <a:r>
              <a:rPr lang="en-US" dirty="0"/>
              <a:t>Transform numerical columns into categorical features and normalize the target variable.</a:t>
            </a:r>
          </a:p>
        </p:txBody>
      </p:sp>
    </p:spTree>
    <p:extLst>
      <p:ext uri="{BB962C8B-B14F-4D97-AF65-F5344CB8AC3E}">
        <p14:creationId xmlns:p14="http://schemas.microsoft.com/office/powerpoint/2010/main" val="2989350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C2D46-74AB-447F-BB26-C42F1D3E7888}"/>
              </a:ext>
            </a:extLst>
          </p:cNvPr>
          <p:cNvSpPr>
            <a:spLocks noGrp="1"/>
          </p:cNvSpPr>
          <p:nvPr>
            <p:ph type="title"/>
          </p:nvPr>
        </p:nvSpPr>
        <p:spPr>
          <a:xfrm>
            <a:off x="136236" y="88034"/>
            <a:ext cx="11861799" cy="595457"/>
          </a:xfrm>
        </p:spPr>
        <p:txBody>
          <a:bodyPr>
            <a:normAutofit fontScale="90000"/>
          </a:bodyPr>
          <a:lstStyle/>
          <a:p>
            <a:r>
              <a:rPr lang="en-US" i="1" dirty="0">
                <a:solidFill>
                  <a:srgbClr val="C00000"/>
                </a:solidFill>
              </a:rPr>
              <a:t>EDA and insights	</a:t>
            </a:r>
            <a:endParaRPr lang="en-US" dirty="0"/>
          </a:p>
        </p:txBody>
      </p:sp>
      <p:sp>
        <p:nvSpPr>
          <p:cNvPr id="3" name="Content Placeholder 2">
            <a:extLst>
              <a:ext uri="{FF2B5EF4-FFF2-40B4-BE49-F238E27FC236}">
                <a16:creationId xmlns:a16="http://schemas.microsoft.com/office/drawing/2014/main" id="{04749E9A-93AA-4EA3-A633-091280C3225E}"/>
              </a:ext>
            </a:extLst>
          </p:cNvPr>
          <p:cNvSpPr>
            <a:spLocks noGrp="1"/>
          </p:cNvSpPr>
          <p:nvPr>
            <p:ph idx="1"/>
          </p:nvPr>
        </p:nvSpPr>
        <p:spPr>
          <a:xfrm>
            <a:off x="136236" y="683491"/>
            <a:ext cx="11861798" cy="5957454"/>
          </a:xfrm>
        </p:spPr>
        <p:txBody>
          <a:bodyPr/>
          <a:lstStyle/>
          <a:p>
            <a:r>
              <a:rPr lang="en-US" dirty="0"/>
              <a:t>Check for missing values</a:t>
            </a:r>
          </a:p>
          <a:p>
            <a:endParaRPr lang="en-US" dirty="0"/>
          </a:p>
        </p:txBody>
      </p:sp>
      <p:sp>
        <p:nvSpPr>
          <p:cNvPr id="4" name="Slide Number Placeholder 3">
            <a:extLst>
              <a:ext uri="{FF2B5EF4-FFF2-40B4-BE49-F238E27FC236}">
                <a16:creationId xmlns:a16="http://schemas.microsoft.com/office/drawing/2014/main" id="{8FF671E8-D201-4244-AB9A-1058A42875FA}"/>
              </a:ext>
            </a:extLst>
          </p:cNvPr>
          <p:cNvSpPr>
            <a:spLocks noGrp="1"/>
          </p:cNvSpPr>
          <p:nvPr>
            <p:ph type="sldNum" sz="quarter" idx="12"/>
          </p:nvPr>
        </p:nvSpPr>
        <p:spPr/>
        <p:txBody>
          <a:bodyPr/>
          <a:lstStyle/>
          <a:p>
            <a:fld id="{8891CC42-FE1A-4DA1-81A2-B409EFB65234}" type="slidenum">
              <a:rPr lang="en-US" smtClean="0"/>
              <a:t>8</a:t>
            </a:fld>
            <a:endParaRPr lang="en-US"/>
          </a:p>
        </p:txBody>
      </p:sp>
      <p:pic>
        <p:nvPicPr>
          <p:cNvPr id="6" name="Picture 5">
            <a:extLst>
              <a:ext uri="{FF2B5EF4-FFF2-40B4-BE49-F238E27FC236}">
                <a16:creationId xmlns:a16="http://schemas.microsoft.com/office/drawing/2014/main" id="{DB6D8C0C-4155-440A-B521-66F14B3944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7993" y="1093717"/>
            <a:ext cx="5198065" cy="5764283"/>
          </a:xfrm>
          <a:prstGeom prst="rect">
            <a:avLst/>
          </a:prstGeom>
        </p:spPr>
      </p:pic>
    </p:spTree>
    <p:extLst>
      <p:ext uri="{BB962C8B-B14F-4D97-AF65-F5344CB8AC3E}">
        <p14:creationId xmlns:p14="http://schemas.microsoft.com/office/powerpoint/2010/main" val="1373649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C2D46-74AB-447F-BB26-C42F1D3E7888}"/>
              </a:ext>
            </a:extLst>
          </p:cNvPr>
          <p:cNvSpPr>
            <a:spLocks noGrp="1"/>
          </p:cNvSpPr>
          <p:nvPr>
            <p:ph type="title"/>
          </p:nvPr>
        </p:nvSpPr>
        <p:spPr>
          <a:xfrm>
            <a:off x="136236" y="88034"/>
            <a:ext cx="11861799" cy="595457"/>
          </a:xfrm>
        </p:spPr>
        <p:txBody>
          <a:bodyPr>
            <a:normAutofit fontScale="90000"/>
          </a:bodyPr>
          <a:lstStyle/>
          <a:p>
            <a:r>
              <a:rPr lang="en-US" i="1" dirty="0">
                <a:solidFill>
                  <a:srgbClr val="C00000"/>
                </a:solidFill>
              </a:rPr>
              <a:t>EDA and insights	</a:t>
            </a:r>
            <a:endParaRPr lang="en-US" dirty="0"/>
          </a:p>
        </p:txBody>
      </p:sp>
      <p:sp>
        <p:nvSpPr>
          <p:cNvPr id="3" name="Content Placeholder 2">
            <a:extLst>
              <a:ext uri="{FF2B5EF4-FFF2-40B4-BE49-F238E27FC236}">
                <a16:creationId xmlns:a16="http://schemas.microsoft.com/office/drawing/2014/main" id="{04749E9A-93AA-4EA3-A633-091280C3225E}"/>
              </a:ext>
            </a:extLst>
          </p:cNvPr>
          <p:cNvSpPr>
            <a:spLocks noGrp="1"/>
          </p:cNvSpPr>
          <p:nvPr>
            <p:ph idx="1"/>
          </p:nvPr>
        </p:nvSpPr>
        <p:spPr>
          <a:xfrm>
            <a:off x="136236" y="683491"/>
            <a:ext cx="11861798" cy="5957454"/>
          </a:xfrm>
        </p:spPr>
        <p:txBody>
          <a:bodyPr/>
          <a:lstStyle/>
          <a:p>
            <a:pPr marL="0" indent="0">
              <a:buNone/>
            </a:pPr>
            <a:r>
              <a:rPr lang="en-US" dirty="0"/>
              <a:t>Percentage of the people with heart disease</a:t>
            </a:r>
          </a:p>
          <a:p>
            <a:endParaRPr lang="en-US" dirty="0"/>
          </a:p>
        </p:txBody>
      </p:sp>
      <p:sp>
        <p:nvSpPr>
          <p:cNvPr id="4" name="Slide Number Placeholder 3">
            <a:extLst>
              <a:ext uri="{FF2B5EF4-FFF2-40B4-BE49-F238E27FC236}">
                <a16:creationId xmlns:a16="http://schemas.microsoft.com/office/drawing/2014/main" id="{8FF671E8-D201-4244-AB9A-1058A42875FA}"/>
              </a:ext>
            </a:extLst>
          </p:cNvPr>
          <p:cNvSpPr>
            <a:spLocks noGrp="1"/>
          </p:cNvSpPr>
          <p:nvPr>
            <p:ph type="sldNum" sz="quarter" idx="12"/>
          </p:nvPr>
        </p:nvSpPr>
        <p:spPr/>
        <p:txBody>
          <a:bodyPr/>
          <a:lstStyle/>
          <a:p>
            <a:fld id="{8891CC42-FE1A-4DA1-81A2-B409EFB65234}" type="slidenum">
              <a:rPr lang="en-US" smtClean="0"/>
              <a:t>9</a:t>
            </a:fld>
            <a:endParaRPr lang="en-US"/>
          </a:p>
        </p:txBody>
      </p:sp>
      <p:pic>
        <p:nvPicPr>
          <p:cNvPr id="6" name="Picture 5">
            <a:extLst>
              <a:ext uri="{FF2B5EF4-FFF2-40B4-BE49-F238E27FC236}">
                <a16:creationId xmlns:a16="http://schemas.microsoft.com/office/drawing/2014/main" id="{FD1722DE-0BF5-4EAB-9785-143197E6E2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1103" y="1151888"/>
            <a:ext cx="3603697" cy="4101663"/>
          </a:xfrm>
          <a:prstGeom prst="rect">
            <a:avLst/>
          </a:prstGeom>
        </p:spPr>
      </p:pic>
      <p:sp>
        <p:nvSpPr>
          <p:cNvPr id="7" name="TextBox 6">
            <a:extLst>
              <a:ext uri="{FF2B5EF4-FFF2-40B4-BE49-F238E27FC236}">
                <a16:creationId xmlns:a16="http://schemas.microsoft.com/office/drawing/2014/main" id="{10B94614-A1F0-4CE3-845E-41280F15E4CD}"/>
              </a:ext>
            </a:extLst>
          </p:cNvPr>
          <p:cNvSpPr txBox="1"/>
          <p:nvPr/>
        </p:nvSpPr>
        <p:spPr>
          <a:xfrm>
            <a:off x="1263470" y="2602554"/>
            <a:ext cx="2551148" cy="1200329"/>
          </a:xfrm>
          <a:prstGeom prst="rect">
            <a:avLst/>
          </a:prstGeom>
          <a:noFill/>
        </p:spPr>
        <p:txBody>
          <a:bodyPr wrap="square" rtlCol="0">
            <a:spAutoFit/>
          </a:bodyPr>
          <a:lstStyle/>
          <a:p>
            <a:r>
              <a:rPr lang="en-US" dirty="0"/>
              <a:t>54.5 % of the people in this dataset were diagnosed with heart disease</a:t>
            </a:r>
          </a:p>
        </p:txBody>
      </p:sp>
    </p:spTree>
    <p:extLst>
      <p:ext uri="{BB962C8B-B14F-4D97-AF65-F5344CB8AC3E}">
        <p14:creationId xmlns:p14="http://schemas.microsoft.com/office/powerpoint/2010/main" val="10373878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TotalTime>
  <Words>1082</Words>
  <Application>Microsoft Office PowerPoint</Application>
  <PresentationFormat>Widescreen</PresentationFormat>
  <Paragraphs>112</Paragraphs>
  <Slides>26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PowerPoint Presentation</vt:lpstr>
      <vt:lpstr>Outline</vt:lpstr>
      <vt:lpstr>Introduction</vt:lpstr>
      <vt:lpstr>Dataset description</vt:lpstr>
      <vt:lpstr>Methodology</vt:lpstr>
      <vt:lpstr>Data cleaning and preprocessing  </vt:lpstr>
      <vt:lpstr>Data cleaning and preprocessing  </vt:lpstr>
      <vt:lpstr>EDA and insights </vt:lpstr>
      <vt:lpstr>EDA and insights </vt:lpstr>
      <vt:lpstr>EDA and insights </vt:lpstr>
      <vt:lpstr>EDA and insights </vt:lpstr>
      <vt:lpstr>EDA and insights </vt:lpstr>
      <vt:lpstr>EDA and insights </vt:lpstr>
      <vt:lpstr>EDA and insights </vt:lpstr>
      <vt:lpstr>EDA and insights </vt:lpstr>
      <vt:lpstr>EDA and insights </vt:lpstr>
      <vt:lpstr>Log transformation and scaling the data </vt:lpstr>
      <vt:lpstr>K-Means Clustering</vt:lpstr>
      <vt:lpstr>K-Means Clustering</vt:lpstr>
      <vt:lpstr>Agglomerative Clustering</vt:lpstr>
      <vt:lpstr>Agglomerative Clustering</vt:lpstr>
      <vt:lpstr>K-Means Clustering</vt:lpstr>
      <vt:lpstr>K-Means Clustering</vt:lpstr>
      <vt:lpstr>Conclusion</vt:lpstr>
      <vt:lpstr>Next steps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Lucian Pop</dc:creator>
  <cp:lastModifiedBy>Lucian Pop</cp:lastModifiedBy>
  <cp:revision>6</cp:revision>
  <dcterms:created xsi:type="dcterms:W3CDTF">2022-02-22T15:17:20Z</dcterms:created>
  <dcterms:modified xsi:type="dcterms:W3CDTF">2022-02-22T19:06:59Z</dcterms:modified>
</cp:coreProperties>
</file>